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1" r:id="rId1"/>
  </p:sldMasterIdLst>
  <p:sldIdLst>
    <p:sldId id="256" r:id="rId2"/>
    <p:sldId id="257" r:id="rId3"/>
    <p:sldId id="259" r:id="rId4"/>
    <p:sldId id="258" r:id="rId5"/>
    <p:sldId id="272" r:id="rId6"/>
    <p:sldId id="271" r:id="rId7"/>
    <p:sldId id="260" r:id="rId8"/>
    <p:sldId id="273" r:id="rId9"/>
    <p:sldId id="281" r:id="rId10"/>
    <p:sldId id="278" r:id="rId11"/>
    <p:sldId id="262" r:id="rId12"/>
    <p:sldId id="261" r:id="rId13"/>
    <p:sldId id="263" r:id="rId14"/>
    <p:sldId id="274" r:id="rId15"/>
    <p:sldId id="280" r:id="rId16"/>
    <p:sldId id="283" r:id="rId17"/>
    <p:sldId id="264" r:id="rId18"/>
    <p:sldId id="265" r:id="rId19"/>
    <p:sldId id="282" r:id="rId20"/>
    <p:sldId id="279" r:id="rId21"/>
    <p:sldId id="268"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5582667-6102-27E7-ED8E-01A166EB4B6B}" name="Guest User" initials="GU" userId="Guest User"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6CCB246-038A-D2F0-6A82-F15693F85C93}" v="70" dt="2024-11-04T01:18:08.067"/>
    <p1510:client id="{5B1878C6-5174-4A4F-9FB2-59695DFB7102}" v="112" dt="2024-11-04T12:19:55.970"/>
    <p1510:client id="{8112E440-E41B-4796-AECF-B200AEBB694D}" v="333" dt="2024-11-03T18:22:56.647"/>
    <p1510:client id="{940FC79B-4B3A-475F-BEEC-946D7904BB72}" v="406" dt="2024-11-04T01:39:58.836"/>
    <p1510:client id="{99831D17-77F9-4460-93F4-656559DA17A6}" v="230" dt="2024-11-04T03:17:58.796"/>
    <p1510:client id="{A9181638-6E70-47C6-BC4D-1F71E18DF522}" v="244" dt="2024-11-04T01:50:25.377"/>
    <p1510:client id="{AFFD3589-C268-4F08-F4FC-ED5AF642D396}" v="581" dt="2024-11-04T10:01:30.659"/>
    <p1510:client id="{E65360A2-CC7D-4194-A254-6625C9DFF4BF}" v="67" dt="2024-11-04T03:26:33.913"/>
    <p1510:client id="{FCB363D1-17A9-4E4C-971C-4F63735B998D}" v="96" dt="2024-11-04T11:19:56.4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8/10/relationships/authors" Targe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5/10/relationships/revisionInfo" Target="revisionInfo.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jpeg>
</file>

<file path=ppt/media/image2.jpeg>
</file>

<file path=ppt/media/image20.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AF2BB57-929F-4703-9FF8-559079D824AA}" type="datetimeFigureOut">
              <a:rPr lang="en-US" smtClean="0"/>
              <a:t>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A4F89F-E27C-4F63-8C06-D5FAFA1E43EE}" type="slidenum">
              <a:rPr lang="en-US" smtClean="0"/>
              <a:t>‹#›</a:t>
            </a:fld>
            <a:endParaRPr lang="en-US"/>
          </a:p>
        </p:txBody>
      </p:sp>
    </p:spTree>
    <p:extLst>
      <p:ext uri="{BB962C8B-B14F-4D97-AF65-F5344CB8AC3E}">
        <p14:creationId xmlns:p14="http://schemas.microsoft.com/office/powerpoint/2010/main" val="30402199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F2BB57-929F-4703-9FF8-559079D824AA}" type="datetimeFigureOut">
              <a:rPr lang="en-US" smtClean="0"/>
              <a:t>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A4F89F-E27C-4F63-8C06-D5FAFA1E43EE}" type="slidenum">
              <a:rPr lang="en-US" smtClean="0"/>
              <a:t>‹#›</a:t>
            </a:fld>
            <a:endParaRPr lang="en-US"/>
          </a:p>
        </p:txBody>
      </p:sp>
    </p:spTree>
    <p:extLst>
      <p:ext uri="{BB962C8B-B14F-4D97-AF65-F5344CB8AC3E}">
        <p14:creationId xmlns:p14="http://schemas.microsoft.com/office/powerpoint/2010/main" val="12720263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F2BB57-929F-4703-9FF8-559079D824AA}" type="datetimeFigureOut">
              <a:rPr lang="en-US" smtClean="0"/>
              <a:t>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A4F89F-E27C-4F63-8C06-D5FAFA1E43EE}"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latin typeface="Arial"/>
              </a:rPr>
              <a:t>”</a:t>
            </a:r>
            <a:endParaRPr lang="en-US">
              <a:solidFill>
                <a:schemeClr val="accent1">
                  <a:lumMod val="60000"/>
                  <a:lumOff val="40000"/>
                </a:schemeClr>
              </a:solidFill>
              <a:latin typeface="Arial"/>
            </a:endParaRPr>
          </a:p>
        </p:txBody>
      </p:sp>
    </p:spTree>
    <p:extLst>
      <p:ext uri="{BB962C8B-B14F-4D97-AF65-F5344CB8AC3E}">
        <p14:creationId xmlns:p14="http://schemas.microsoft.com/office/powerpoint/2010/main" val="17274177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F2BB57-929F-4703-9FF8-559079D824AA}" type="datetimeFigureOut">
              <a:rPr lang="en-US" smtClean="0"/>
              <a:t>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A4F89F-E27C-4F63-8C06-D5FAFA1E43EE}" type="slidenum">
              <a:rPr lang="en-US" smtClean="0"/>
              <a:t>‹#›</a:t>
            </a:fld>
            <a:endParaRPr lang="en-US"/>
          </a:p>
        </p:txBody>
      </p:sp>
    </p:spTree>
    <p:extLst>
      <p:ext uri="{BB962C8B-B14F-4D97-AF65-F5344CB8AC3E}">
        <p14:creationId xmlns:p14="http://schemas.microsoft.com/office/powerpoint/2010/main" val="2028295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F2BB57-929F-4703-9FF8-559079D824AA}" type="datetimeFigureOut">
              <a:rPr lang="en-US" smtClean="0"/>
              <a:t>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A4F89F-E27C-4F63-8C06-D5FAFA1E43EE}"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0567550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F2BB57-929F-4703-9FF8-559079D824AA}" type="datetimeFigureOut">
              <a:rPr lang="en-US" smtClean="0"/>
              <a:t>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A4F89F-E27C-4F63-8C06-D5FAFA1E43EE}" type="slidenum">
              <a:rPr lang="en-US" smtClean="0"/>
              <a:t>‹#›</a:t>
            </a:fld>
            <a:endParaRPr lang="en-US"/>
          </a:p>
        </p:txBody>
      </p:sp>
    </p:spTree>
    <p:extLst>
      <p:ext uri="{BB962C8B-B14F-4D97-AF65-F5344CB8AC3E}">
        <p14:creationId xmlns:p14="http://schemas.microsoft.com/office/powerpoint/2010/main" val="40216963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AF2BB57-929F-4703-9FF8-559079D824AA}" type="datetimeFigureOut">
              <a:rPr lang="en-US" smtClean="0"/>
              <a:t>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A4F89F-E27C-4F63-8C06-D5FAFA1E43EE}" type="slidenum">
              <a:rPr lang="en-US" smtClean="0"/>
              <a:t>‹#›</a:t>
            </a:fld>
            <a:endParaRPr lang="en-US"/>
          </a:p>
        </p:txBody>
      </p:sp>
    </p:spTree>
    <p:extLst>
      <p:ext uri="{BB962C8B-B14F-4D97-AF65-F5344CB8AC3E}">
        <p14:creationId xmlns:p14="http://schemas.microsoft.com/office/powerpoint/2010/main" val="5025788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AF2BB57-929F-4703-9FF8-559079D824AA}" type="datetimeFigureOut">
              <a:rPr lang="en-US" smtClean="0"/>
              <a:t>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A4F89F-E27C-4F63-8C06-D5FAFA1E43EE}" type="slidenum">
              <a:rPr lang="en-US" smtClean="0"/>
              <a:t>‹#›</a:t>
            </a:fld>
            <a:endParaRPr lang="en-US"/>
          </a:p>
        </p:txBody>
      </p:sp>
    </p:spTree>
    <p:extLst>
      <p:ext uri="{BB962C8B-B14F-4D97-AF65-F5344CB8AC3E}">
        <p14:creationId xmlns:p14="http://schemas.microsoft.com/office/powerpoint/2010/main" val="2795466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AF2BB57-929F-4703-9FF8-559079D824AA}" type="datetimeFigureOut">
              <a:rPr lang="en-US" smtClean="0"/>
              <a:t>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A4F89F-E27C-4F63-8C06-D5FAFA1E43EE}" type="slidenum">
              <a:rPr lang="en-US" smtClean="0"/>
              <a:t>‹#›</a:t>
            </a:fld>
            <a:endParaRPr lang="en-US"/>
          </a:p>
        </p:txBody>
      </p:sp>
    </p:spTree>
    <p:extLst>
      <p:ext uri="{BB962C8B-B14F-4D97-AF65-F5344CB8AC3E}">
        <p14:creationId xmlns:p14="http://schemas.microsoft.com/office/powerpoint/2010/main" val="2680762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F2BB57-929F-4703-9FF8-559079D824AA}" type="datetimeFigureOut">
              <a:rPr lang="en-US" smtClean="0"/>
              <a:t>11/4/2024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A4F89F-E27C-4F63-8C06-D5FAFA1E43EE}" type="slidenum">
              <a:rPr lang="en-US" smtClean="0"/>
              <a:t>‹#›</a:t>
            </a:fld>
            <a:endParaRPr lang="en-US"/>
          </a:p>
        </p:txBody>
      </p:sp>
    </p:spTree>
    <p:extLst>
      <p:ext uri="{BB962C8B-B14F-4D97-AF65-F5344CB8AC3E}">
        <p14:creationId xmlns:p14="http://schemas.microsoft.com/office/powerpoint/2010/main" val="3936394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AF2BB57-929F-4703-9FF8-559079D824AA}" type="datetimeFigureOut">
              <a:rPr lang="en-US" smtClean="0"/>
              <a:t>11/4/2024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A4F89F-E27C-4F63-8C06-D5FAFA1E43EE}" type="slidenum">
              <a:rPr lang="en-US" smtClean="0"/>
              <a:t>‹#›</a:t>
            </a:fld>
            <a:endParaRPr lang="en-US"/>
          </a:p>
        </p:txBody>
      </p:sp>
    </p:spTree>
    <p:extLst>
      <p:ext uri="{BB962C8B-B14F-4D97-AF65-F5344CB8AC3E}">
        <p14:creationId xmlns:p14="http://schemas.microsoft.com/office/powerpoint/2010/main" val="15495342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AF2BB57-929F-4703-9FF8-559079D824AA}" type="datetimeFigureOut">
              <a:rPr lang="en-US" smtClean="0"/>
              <a:t>11/4/2024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1A4F89F-E27C-4F63-8C06-D5FAFA1E43EE}" type="slidenum">
              <a:rPr lang="en-US" smtClean="0"/>
              <a:t>‹#›</a:t>
            </a:fld>
            <a:endParaRPr lang="en-US"/>
          </a:p>
        </p:txBody>
      </p:sp>
    </p:spTree>
    <p:extLst>
      <p:ext uri="{BB962C8B-B14F-4D97-AF65-F5344CB8AC3E}">
        <p14:creationId xmlns:p14="http://schemas.microsoft.com/office/powerpoint/2010/main" val="15545304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9AF2BB57-929F-4703-9FF8-559079D824AA}" type="datetimeFigureOut">
              <a:rPr lang="en-US" smtClean="0"/>
              <a:t>11/4/2024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1A4F89F-E27C-4F63-8C06-D5FAFA1E43EE}" type="slidenum">
              <a:rPr lang="en-US" smtClean="0"/>
              <a:t>‹#›</a:t>
            </a:fld>
            <a:endParaRPr lang="en-US"/>
          </a:p>
        </p:txBody>
      </p:sp>
    </p:spTree>
    <p:extLst>
      <p:ext uri="{BB962C8B-B14F-4D97-AF65-F5344CB8AC3E}">
        <p14:creationId xmlns:p14="http://schemas.microsoft.com/office/powerpoint/2010/main" val="27015894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F2BB57-929F-4703-9FF8-559079D824AA}" type="datetimeFigureOut">
              <a:rPr lang="en-US" smtClean="0"/>
              <a:t>11/4/2024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1A4F89F-E27C-4F63-8C06-D5FAFA1E43EE}" type="slidenum">
              <a:rPr lang="en-US" smtClean="0"/>
              <a:t>‹#›</a:t>
            </a:fld>
            <a:endParaRPr lang="en-US"/>
          </a:p>
        </p:txBody>
      </p:sp>
    </p:spTree>
    <p:extLst>
      <p:ext uri="{BB962C8B-B14F-4D97-AF65-F5344CB8AC3E}">
        <p14:creationId xmlns:p14="http://schemas.microsoft.com/office/powerpoint/2010/main" val="17994374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F2BB57-929F-4703-9FF8-559079D824AA}" type="datetimeFigureOut">
              <a:rPr lang="en-US" smtClean="0"/>
              <a:t>11/4/2024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A4F89F-E27C-4F63-8C06-D5FAFA1E43EE}" type="slidenum">
              <a:rPr lang="en-US" smtClean="0"/>
              <a:t>‹#›</a:t>
            </a:fld>
            <a:endParaRPr lang="en-US"/>
          </a:p>
        </p:txBody>
      </p:sp>
    </p:spTree>
    <p:extLst>
      <p:ext uri="{BB962C8B-B14F-4D97-AF65-F5344CB8AC3E}">
        <p14:creationId xmlns:p14="http://schemas.microsoft.com/office/powerpoint/2010/main" val="5982641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AF2BB57-929F-4703-9FF8-559079D824AA}" type="datetimeFigureOut">
              <a:rPr lang="en-US" smtClean="0"/>
              <a:t>11/4/2024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A4F89F-E27C-4F63-8C06-D5FAFA1E43EE}" type="slidenum">
              <a:rPr lang="en-US" smtClean="0"/>
              <a:t>‹#›</a:t>
            </a:fld>
            <a:endParaRPr lang="en-US"/>
          </a:p>
        </p:txBody>
      </p:sp>
    </p:spTree>
    <p:extLst>
      <p:ext uri="{BB962C8B-B14F-4D97-AF65-F5344CB8AC3E}">
        <p14:creationId xmlns:p14="http://schemas.microsoft.com/office/powerpoint/2010/main" val="32389019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AF2BB57-929F-4703-9FF8-559079D824AA}" type="datetimeFigureOut">
              <a:rPr lang="en-US" smtClean="0"/>
              <a:t>11/4/2024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21A4F89F-E27C-4F63-8C06-D5FAFA1E43EE}" type="slidenum">
              <a:rPr lang="en-US" smtClean="0"/>
              <a:t>‹#›</a:t>
            </a:fld>
            <a:endParaRPr lang="en-US"/>
          </a:p>
        </p:txBody>
      </p:sp>
    </p:spTree>
    <p:extLst>
      <p:ext uri="{BB962C8B-B14F-4D97-AF65-F5344CB8AC3E}">
        <p14:creationId xmlns:p14="http://schemas.microsoft.com/office/powerpoint/2010/main" val="1571220067"/>
      </p:ext>
    </p:extLst>
  </p:cSld>
  <p:clrMap bg1="lt1" tx1="dk1" bg2="lt2" tx2="dk2" accent1="accent1" accent2="accent2" accent3="accent3" accent4="accent4" accent5="accent5" accent6="accent6" hlink="hlink" folHlink="folHlink"/>
  <p:sldLayoutIdLst>
    <p:sldLayoutId id="2147483892" r:id="rId1"/>
    <p:sldLayoutId id="2147483893"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 id="2147483903" r:id="rId12"/>
    <p:sldLayoutId id="2147483904" r:id="rId13"/>
    <p:sldLayoutId id="2147483905" r:id="rId14"/>
    <p:sldLayoutId id="2147483906" r:id="rId15"/>
    <p:sldLayoutId id="2147483907"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kaggle.com/datasets/nilimajauhari/glassdoor-analyze-gender-pay-gap"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10BE40E3-5550-4CDD-B4FD-387C33EBF1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71A6B738-E50C-4653-B343-B9D6A5EA2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98768D6-B28C-40A3-B381-39306F581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7" name="Rectangle 23">
              <a:extLst>
                <a:ext uri="{FF2B5EF4-FFF2-40B4-BE49-F238E27FC236}">
                  <a16:creationId xmlns:a16="http://schemas.microsoft.com/office/drawing/2014/main" id="{B27C15B9-7795-4321-AB30-DF1DEF65C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Rectangle 25">
              <a:extLst>
                <a:ext uri="{FF2B5EF4-FFF2-40B4-BE49-F238E27FC236}">
                  <a16:creationId xmlns:a16="http://schemas.microsoft.com/office/drawing/2014/main" id="{578EC957-1F3F-4C00-B023-C8725C217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 name="Isosceles Triangle 30">
              <a:extLst>
                <a:ext uri="{FF2B5EF4-FFF2-40B4-BE49-F238E27FC236}">
                  <a16:creationId xmlns:a16="http://schemas.microsoft.com/office/drawing/2014/main" id="{3D642632-BBD5-46D6-A91D-9B2BF6821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3" name="Rectangle 27">
              <a:extLst>
                <a:ext uri="{FF2B5EF4-FFF2-40B4-BE49-F238E27FC236}">
                  <a16:creationId xmlns:a16="http://schemas.microsoft.com/office/drawing/2014/main" id="{BF9D518D-AFF5-4DE2-AEE2-0EC15479A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5" name="Rectangle 28">
              <a:extLst>
                <a:ext uri="{FF2B5EF4-FFF2-40B4-BE49-F238E27FC236}">
                  <a16:creationId xmlns:a16="http://schemas.microsoft.com/office/drawing/2014/main" id="{14EF979B-B00D-460C-BD56-7EEAFB7E0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7" name="Rectangle 29">
              <a:extLst>
                <a:ext uri="{FF2B5EF4-FFF2-40B4-BE49-F238E27FC236}">
                  <a16:creationId xmlns:a16="http://schemas.microsoft.com/office/drawing/2014/main" id="{3E40F9A1-6B82-400F-9397-26D1D36F1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9" name="Isosceles Triangle 38">
              <a:extLst>
                <a:ext uri="{FF2B5EF4-FFF2-40B4-BE49-F238E27FC236}">
                  <a16:creationId xmlns:a16="http://schemas.microsoft.com/office/drawing/2014/main" id="{2EF7DDF1-FF86-4CA4-B08B-8939557EBD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0" name="Isosceles Triangle 39">
              <a:extLst>
                <a:ext uri="{FF2B5EF4-FFF2-40B4-BE49-F238E27FC236}">
                  <a16:creationId xmlns:a16="http://schemas.microsoft.com/office/drawing/2014/main" id="{6D7C1F89-72B2-4FDC-B9E2-04F52D5C5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pic>
        <p:nvPicPr>
          <p:cNvPr id="5" name="Picture 4" descr="Gender equality concept">
            <a:extLst>
              <a:ext uri="{FF2B5EF4-FFF2-40B4-BE49-F238E27FC236}">
                <a16:creationId xmlns:a16="http://schemas.microsoft.com/office/drawing/2014/main" id="{E86BA126-1106-5FE9-1204-26F786B7CEC0}"/>
              </a:ext>
            </a:extLst>
          </p:cNvPr>
          <p:cNvPicPr>
            <a:picLocks noChangeAspect="1"/>
          </p:cNvPicPr>
          <p:nvPr/>
        </p:nvPicPr>
        <p:blipFill>
          <a:blip r:embed="rId2">
            <a:extLst>
              <a:ext uri="{28A0092B-C50C-407E-A947-70E740481C1C}">
                <a14:useLocalDpi xmlns:a14="http://schemas.microsoft.com/office/drawing/2010/main" val="0"/>
              </a:ext>
            </a:extLst>
          </a:blip>
          <a:srcRect l="11867" r="11024" b="-2"/>
          <a:stretch/>
        </p:blipFill>
        <p:spPr>
          <a:xfrm>
            <a:off x="3461020" y="-8467"/>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a:extLst>
              <a:ext uri="{FF2B5EF4-FFF2-40B4-BE49-F238E27FC236}">
                <a16:creationId xmlns:a16="http://schemas.microsoft.com/office/drawing/2014/main" id="{29E1D270-54DB-E0F4-04F6-F1875EE433BB}"/>
              </a:ext>
            </a:extLst>
          </p:cNvPr>
          <p:cNvSpPr>
            <a:spLocks noGrp="1"/>
          </p:cNvSpPr>
          <p:nvPr>
            <p:ph type="ctrTitle"/>
          </p:nvPr>
        </p:nvSpPr>
        <p:spPr>
          <a:xfrm>
            <a:off x="544564" y="689816"/>
            <a:ext cx="3851123" cy="1320800"/>
          </a:xfrm>
        </p:spPr>
        <p:txBody>
          <a:bodyPr vert="horz" lIns="91440" tIns="45720" rIns="91440" bIns="45720" rtlCol="0" anchor="t">
            <a:normAutofit/>
          </a:bodyPr>
          <a:lstStyle/>
          <a:p>
            <a:pPr algn="ctr"/>
            <a:r>
              <a:rPr lang="en-US" sz="3600">
                <a:solidFill>
                  <a:schemeClr val="accent3"/>
                </a:solidFill>
              </a:rPr>
              <a:t>Gender Pay Gap Analysis</a:t>
            </a:r>
          </a:p>
        </p:txBody>
      </p:sp>
      <p:sp>
        <p:nvSpPr>
          <p:cNvPr id="3" name="Subtitle 2">
            <a:extLst>
              <a:ext uri="{FF2B5EF4-FFF2-40B4-BE49-F238E27FC236}">
                <a16:creationId xmlns:a16="http://schemas.microsoft.com/office/drawing/2014/main" id="{2674A36F-4B8D-8470-A9AC-FC3DB01757D5}"/>
              </a:ext>
            </a:extLst>
          </p:cNvPr>
          <p:cNvSpPr>
            <a:spLocks noGrp="1"/>
          </p:cNvSpPr>
          <p:nvPr>
            <p:ph type="subTitle" idx="1"/>
          </p:nvPr>
        </p:nvSpPr>
        <p:spPr>
          <a:xfrm>
            <a:off x="697876" y="2382839"/>
            <a:ext cx="3851122" cy="3880773"/>
          </a:xfrm>
        </p:spPr>
        <p:txBody>
          <a:bodyPr vert="horz" lIns="91440" tIns="45720" rIns="91440" bIns="45720" rtlCol="0">
            <a:normAutofit/>
          </a:bodyPr>
          <a:lstStyle/>
          <a:p>
            <a:pPr algn="ctr">
              <a:buFont typeface="Wingdings 3" charset="2"/>
              <a:buChar char=""/>
            </a:pPr>
            <a:r>
              <a:rPr lang="en-US">
                <a:solidFill>
                  <a:schemeClr val="tx1">
                    <a:lumMod val="75000"/>
                    <a:lumOff val="25000"/>
                  </a:schemeClr>
                </a:solidFill>
              </a:rPr>
              <a:t>Project 3 – KU Data Analytics Bootcamp</a:t>
            </a:r>
          </a:p>
          <a:p>
            <a:pPr algn="ctr">
              <a:buFont typeface="Wingdings 3" charset="2"/>
              <a:buChar char=""/>
            </a:pPr>
            <a:endParaRPr lang="en-US">
              <a:solidFill>
                <a:schemeClr val="tx1">
                  <a:lumMod val="75000"/>
                  <a:lumOff val="25000"/>
                </a:schemeClr>
              </a:solidFill>
            </a:endParaRPr>
          </a:p>
          <a:p>
            <a:pPr algn="ctr">
              <a:buFont typeface="Wingdings 3" charset="2"/>
              <a:buChar char=""/>
            </a:pPr>
            <a:r>
              <a:rPr lang="en-US">
                <a:solidFill>
                  <a:schemeClr val="tx1"/>
                </a:solidFill>
              </a:rPr>
              <a:t>Presented by: </a:t>
            </a:r>
            <a:r>
              <a:rPr lang="en-US" i="1">
                <a:solidFill>
                  <a:schemeClr val="tx1"/>
                </a:solidFill>
              </a:rPr>
              <a:t>Sarika Sharma, Ariana Breck, and Jenny Zapata</a:t>
            </a:r>
          </a:p>
        </p:txBody>
      </p:sp>
      <p:cxnSp>
        <p:nvCxnSpPr>
          <p:cNvPr id="41" name="Straight Connector 40">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6"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0"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2"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4"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6"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8"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2156102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B11596-199F-7D58-7133-418C476A164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F010C3F-3099-308F-6694-52BE82217DEF}"/>
              </a:ext>
            </a:extLst>
          </p:cNvPr>
          <p:cNvSpPr>
            <a:spLocks noGrp="1"/>
          </p:cNvSpPr>
          <p:nvPr>
            <p:ph type="title"/>
          </p:nvPr>
        </p:nvSpPr>
        <p:spPr>
          <a:xfrm>
            <a:off x="1073277" y="438952"/>
            <a:ext cx="8596668" cy="1320800"/>
          </a:xfrm>
        </p:spPr>
        <p:txBody>
          <a:bodyPr>
            <a:normAutofit/>
          </a:bodyPr>
          <a:lstStyle/>
          <a:p>
            <a:pPr algn="ctr"/>
            <a:r>
              <a:rPr lang="en-US" sz="4400"/>
              <a:t>Tech Stack</a:t>
            </a:r>
          </a:p>
        </p:txBody>
      </p:sp>
      <p:grpSp>
        <p:nvGrpSpPr>
          <p:cNvPr id="7" name="Group 6">
            <a:extLst>
              <a:ext uri="{FF2B5EF4-FFF2-40B4-BE49-F238E27FC236}">
                <a16:creationId xmlns:a16="http://schemas.microsoft.com/office/drawing/2014/main" id="{DC8AED84-B57C-EB3A-8530-C6C3110F368C}"/>
              </a:ext>
            </a:extLst>
          </p:cNvPr>
          <p:cNvGrpSpPr/>
          <p:nvPr/>
        </p:nvGrpSpPr>
        <p:grpSpPr>
          <a:xfrm>
            <a:off x="4676" y="1467374"/>
            <a:ext cx="10309218" cy="4737503"/>
            <a:chOff x="38294" y="1904403"/>
            <a:chExt cx="10309218" cy="4737503"/>
          </a:xfrm>
        </p:grpSpPr>
        <p:sp>
          <p:nvSpPr>
            <p:cNvPr id="5" name="TextBox 4">
              <a:extLst>
                <a:ext uri="{FF2B5EF4-FFF2-40B4-BE49-F238E27FC236}">
                  <a16:creationId xmlns:a16="http://schemas.microsoft.com/office/drawing/2014/main" id="{B5E0AEEB-6A92-E275-C50D-EA9D94E88AA5}"/>
                </a:ext>
              </a:extLst>
            </p:cNvPr>
            <p:cNvSpPr txBox="1"/>
            <p:nvPr/>
          </p:nvSpPr>
          <p:spPr>
            <a:xfrm>
              <a:off x="2108261" y="3567962"/>
              <a:ext cx="7809737"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HTML (Hyper Text Markup Language)</a:t>
              </a:r>
              <a:r>
                <a:rPr lang="en-US" dirty="0"/>
                <a:t> and </a:t>
              </a:r>
              <a:r>
                <a:rPr lang="en-US" b="1" dirty="0"/>
                <a:t>CSS (Cascading Style Sheets)</a:t>
              </a:r>
              <a:r>
                <a:rPr lang="en-US" dirty="0"/>
                <a:t> are the foundational technologies for creating and styling web pages. We used </a:t>
              </a:r>
              <a:r>
                <a:rPr lang="en-US" b="1" dirty="0"/>
                <a:t>HTML and CSS to create the front-end interface</a:t>
              </a:r>
              <a:r>
                <a:rPr lang="en-US" dirty="0"/>
                <a:t> of our dashboard. HTML builds the structure, while CSS provides styling, enabling users to interact with the dashboard, submit inputs, and view results in a visually cohesive and user-friendly way.</a:t>
              </a:r>
            </a:p>
          </p:txBody>
        </p:sp>
        <p:sp>
          <p:nvSpPr>
            <p:cNvPr id="22" name="TextBox 21">
              <a:extLst>
                <a:ext uri="{FF2B5EF4-FFF2-40B4-BE49-F238E27FC236}">
                  <a16:creationId xmlns:a16="http://schemas.microsoft.com/office/drawing/2014/main" id="{04F60FDF-FBF5-14AD-940B-DCC77B864DAD}"/>
                </a:ext>
              </a:extLst>
            </p:cNvPr>
            <p:cNvSpPr txBox="1"/>
            <p:nvPr/>
          </p:nvSpPr>
          <p:spPr>
            <a:xfrm>
              <a:off x="2070310" y="1925193"/>
              <a:ext cx="8051379" cy="1477328"/>
            </a:xfrm>
            <a:prstGeom prst="rect">
              <a:avLst/>
            </a:prstGeom>
            <a:noFill/>
          </p:spPr>
          <p:txBody>
            <a:bodyPr wrap="square" lIns="91440" tIns="45720" rIns="91440" bIns="45720" anchor="t">
              <a:spAutoFit/>
            </a:bodyPr>
            <a:lstStyle/>
            <a:p>
              <a:r>
                <a:rPr lang="en-US" b="1" dirty="0"/>
                <a:t>Flask</a:t>
              </a:r>
              <a:r>
                <a:rPr lang="en-US" dirty="0"/>
                <a:t> is a lightweight, </a:t>
              </a:r>
              <a:r>
                <a:rPr lang="en-US" b="1" dirty="0"/>
                <a:t>Python-based web framework</a:t>
              </a:r>
              <a:r>
                <a:rPr lang="en-US" dirty="0"/>
                <a:t> used to build web applications quickly and efficiently. It was used as a backend framework to setup and manage Rest API routes to serve HTML templates allowing the users to interact with the dashboard. We used its jinja template engine to render HTML on web browser.</a:t>
              </a:r>
            </a:p>
          </p:txBody>
        </p:sp>
        <p:pic>
          <p:nvPicPr>
            <p:cNvPr id="6" name="Picture 5">
              <a:extLst>
                <a:ext uri="{FF2B5EF4-FFF2-40B4-BE49-F238E27FC236}">
                  <a16:creationId xmlns:a16="http://schemas.microsoft.com/office/drawing/2014/main" id="{689EDD99-9196-C6F3-03C2-01757CF4CE84}"/>
                </a:ext>
              </a:extLst>
            </p:cNvPr>
            <p:cNvPicPr>
              <a:picLocks noChangeAspect="1"/>
            </p:cNvPicPr>
            <p:nvPr/>
          </p:nvPicPr>
          <p:blipFill>
            <a:blip r:embed="rId2"/>
            <a:stretch>
              <a:fillRect/>
            </a:stretch>
          </p:blipFill>
          <p:spPr>
            <a:xfrm>
              <a:off x="330741" y="1904403"/>
              <a:ext cx="1485072" cy="499405"/>
            </a:xfrm>
            <a:prstGeom prst="rect">
              <a:avLst/>
            </a:prstGeom>
          </p:spPr>
        </p:pic>
        <p:pic>
          <p:nvPicPr>
            <p:cNvPr id="11" name="Picture 10">
              <a:extLst>
                <a:ext uri="{FF2B5EF4-FFF2-40B4-BE49-F238E27FC236}">
                  <a16:creationId xmlns:a16="http://schemas.microsoft.com/office/drawing/2014/main" id="{846B9B8C-6379-8F4D-A840-8214B6631906}"/>
                </a:ext>
              </a:extLst>
            </p:cNvPr>
            <p:cNvPicPr>
              <a:picLocks noChangeAspect="1"/>
            </p:cNvPicPr>
            <p:nvPr/>
          </p:nvPicPr>
          <p:blipFill>
            <a:blip r:embed="rId3"/>
            <a:stretch>
              <a:fillRect/>
            </a:stretch>
          </p:blipFill>
          <p:spPr>
            <a:xfrm>
              <a:off x="38294" y="3645010"/>
              <a:ext cx="2152837" cy="407705"/>
            </a:xfrm>
            <a:prstGeom prst="rect">
              <a:avLst/>
            </a:prstGeom>
          </p:spPr>
        </p:pic>
        <p:pic>
          <p:nvPicPr>
            <p:cNvPr id="15" name="Picture 14">
              <a:extLst>
                <a:ext uri="{FF2B5EF4-FFF2-40B4-BE49-F238E27FC236}">
                  <a16:creationId xmlns:a16="http://schemas.microsoft.com/office/drawing/2014/main" id="{CE020997-131C-F52C-B2C6-70471D7F4BA2}"/>
                </a:ext>
              </a:extLst>
            </p:cNvPr>
            <p:cNvPicPr>
              <a:picLocks noChangeAspect="1"/>
            </p:cNvPicPr>
            <p:nvPr/>
          </p:nvPicPr>
          <p:blipFill>
            <a:blip r:embed="rId4"/>
            <a:stretch>
              <a:fillRect/>
            </a:stretch>
          </p:blipFill>
          <p:spPr>
            <a:xfrm>
              <a:off x="603888" y="4058252"/>
              <a:ext cx="938779" cy="386873"/>
            </a:xfrm>
            <a:prstGeom prst="rect">
              <a:avLst/>
            </a:prstGeom>
          </p:spPr>
        </p:pic>
        <p:pic>
          <p:nvPicPr>
            <p:cNvPr id="3" name="Picture 2" descr="A close-up of a logo&#10;&#10;Description automatically generated">
              <a:extLst>
                <a:ext uri="{FF2B5EF4-FFF2-40B4-BE49-F238E27FC236}">
                  <a16:creationId xmlns:a16="http://schemas.microsoft.com/office/drawing/2014/main" id="{545DE34A-3108-F3BB-B69E-E75B74B73635}"/>
                </a:ext>
              </a:extLst>
            </p:cNvPr>
            <p:cNvPicPr>
              <a:picLocks noChangeAspect="1"/>
            </p:cNvPicPr>
            <p:nvPr/>
          </p:nvPicPr>
          <p:blipFill>
            <a:blip r:embed="rId5"/>
            <a:stretch>
              <a:fillRect/>
            </a:stretch>
          </p:blipFill>
          <p:spPr>
            <a:xfrm>
              <a:off x="333654" y="5332599"/>
              <a:ext cx="1775573" cy="753596"/>
            </a:xfrm>
            <a:prstGeom prst="rect">
              <a:avLst/>
            </a:prstGeom>
          </p:spPr>
        </p:pic>
        <p:sp>
          <p:nvSpPr>
            <p:cNvPr id="4" name="TextBox 3">
              <a:extLst>
                <a:ext uri="{FF2B5EF4-FFF2-40B4-BE49-F238E27FC236}">
                  <a16:creationId xmlns:a16="http://schemas.microsoft.com/office/drawing/2014/main" id="{DADC52B1-EE57-089C-3C8A-CFB7D53D19AC}"/>
                </a:ext>
              </a:extLst>
            </p:cNvPr>
            <p:cNvSpPr txBox="1"/>
            <p:nvPr/>
          </p:nvSpPr>
          <p:spPr>
            <a:xfrm>
              <a:off x="2113430" y="5441577"/>
              <a:ext cx="8234082"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err="1"/>
                <a:t>Jupyter</a:t>
              </a:r>
              <a:r>
                <a:rPr lang="en-US" dirty="0"/>
                <a:t> is an open-source tool that allows users to create and share interactive notebooks containing live code, equations, visualizations, and text. It was used as a sandbox in our project for data exploration and to see visualization results.</a:t>
              </a:r>
            </a:p>
          </p:txBody>
        </p:sp>
      </p:grpSp>
    </p:spTree>
    <p:extLst>
      <p:ext uri="{BB962C8B-B14F-4D97-AF65-F5344CB8AC3E}">
        <p14:creationId xmlns:p14="http://schemas.microsoft.com/office/powerpoint/2010/main" val="3753191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57440-8D66-EB6B-3F2F-D9DC72205949}"/>
              </a:ext>
            </a:extLst>
          </p:cNvPr>
          <p:cNvSpPr>
            <a:spLocks noGrp="1"/>
          </p:cNvSpPr>
          <p:nvPr>
            <p:ph type="title"/>
          </p:nvPr>
        </p:nvSpPr>
        <p:spPr>
          <a:xfrm>
            <a:off x="750486" y="548640"/>
            <a:ext cx="8596668" cy="1320800"/>
          </a:xfrm>
        </p:spPr>
        <p:txBody>
          <a:bodyPr anchor="t">
            <a:normAutofit/>
          </a:bodyPr>
          <a:lstStyle/>
          <a:p>
            <a:pPr algn="ctr"/>
            <a:r>
              <a:rPr lang="en-US" sz="4000">
                <a:solidFill>
                  <a:schemeClr val="accent3"/>
                </a:solidFill>
              </a:rPr>
              <a:t>Key Visualizations</a:t>
            </a:r>
          </a:p>
        </p:txBody>
      </p:sp>
      <p:sp>
        <p:nvSpPr>
          <p:cNvPr id="9" name="Content Placeholder 8">
            <a:extLst>
              <a:ext uri="{FF2B5EF4-FFF2-40B4-BE49-F238E27FC236}">
                <a16:creationId xmlns:a16="http://schemas.microsoft.com/office/drawing/2014/main" id="{D4237FB6-48D9-D954-E9C6-961D92E0A449}"/>
              </a:ext>
            </a:extLst>
          </p:cNvPr>
          <p:cNvSpPr>
            <a:spLocks noGrp="1"/>
          </p:cNvSpPr>
          <p:nvPr>
            <p:ph idx="1"/>
          </p:nvPr>
        </p:nvSpPr>
        <p:spPr>
          <a:xfrm>
            <a:off x="6522720" y="1776252"/>
            <a:ext cx="3057145" cy="4121750"/>
          </a:xfrm>
        </p:spPr>
        <p:txBody>
          <a:bodyPr vert="horz" lIns="91440" tIns="45720" rIns="91440" bIns="45720" rtlCol="0" anchor="t">
            <a:normAutofit lnSpcReduction="10000"/>
          </a:bodyPr>
          <a:lstStyle/>
          <a:p>
            <a:r>
              <a:rPr lang="en-US" sz="1600"/>
              <a:t>This image is a heatmap visualizing base pay across different education levels and gender taking seniority as a metric to compare.</a:t>
            </a:r>
          </a:p>
          <a:p>
            <a:r>
              <a:rPr lang="en-US" sz="1600"/>
              <a:t>The color intensity represents base pay, with lighter colors indicating lower salaries and darker colors representing higher salaries. </a:t>
            </a:r>
          </a:p>
          <a:p>
            <a:r>
              <a:rPr lang="en-US" sz="1600"/>
              <a:t>The color bar on the right provides a scale for interpreting the salary values, ranging from around 40,000 to over 140,000</a:t>
            </a:r>
            <a:r>
              <a:rPr lang="en-US" sz="1600" dirty="0"/>
              <a:t> dollars</a:t>
            </a:r>
            <a:r>
              <a:rPr lang="en-US" sz="1600"/>
              <a:t>.</a:t>
            </a:r>
            <a:endParaRPr lang="en-US" sz="1500"/>
          </a:p>
        </p:txBody>
      </p:sp>
      <p:pic>
        <p:nvPicPr>
          <p:cNvPr id="3" name="Picture 2" descr="A chart of different colors&#10;&#10;Description automatically generated">
            <a:extLst>
              <a:ext uri="{FF2B5EF4-FFF2-40B4-BE49-F238E27FC236}">
                <a16:creationId xmlns:a16="http://schemas.microsoft.com/office/drawing/2014/main" id="{51459EA7-70FF-49B7-B84A-8C3C484D8FA3}"/>
              </a:ext>
            </a:extLst>
          </p:cNvPr>
          <p:cNvPicPr>
            <a:picLocks noChangeAspect="1"/>
          </p:cNvPicPr>
          <p:nvPr/>
        </p:nvPicPr>
        <p:blipFill>
          <a:blip r:embed="rId2"/>
          <a:stretch>
            <a:fillRect/>
          </a:stretch>
        </p:blipFill>
        <p:spPr>
          <a:xfrm>
            <a:off x="560288" y="1647658"/>
            <a:ext cx="5719138" cy="4382558"/>
          </a:xfrm>
          <a:prstGeom prst="rect">
            <a:avLst/>
          </a:prstGeom>
        </p:spPr>
      </p:pic>
    </p:spTree>
    <p:extLst>
      <p:ext uri="{BB962C8B-B14F-4D97-AF65-F5344CB8AC3E}">
        <p14:creationId xmlns:p14="http://schemas.microsoft.com/office/powerpoint/2010/main" val="14259715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634D8-E526-36A8-CFCF-0093FF7B1FA6}"/>
              </a:ext>
            </a:extLst>
          </p:cNvPr>
          <p:cNvSpPr>
            <a:spLocks noGrp="1"/>
          </p:cNvSpPr>
          <p:nvPr>
            <p:ph type="title"/>
          </p:nvPr>
        </p:nvSpPr>
        <p:spPr>
          <a:xfrm>
            <a:off x="774870" y="276699"/>
            <a:ext cx="8596668" cy="1320800"/>
          </a:xfrm>
        </p:spPr>
        <p:txBody>
          <a:bodyPr anchor="t">
            <a:normAutofit/>
          </a:bodyPr>
          <a:lstStyle/>
          <a:p>
            <a:pPr algn="ctr"/>
            <a:r>
              <a:rPr lang="en-US" sz="4000">
                <a:solidFill>
                  <a:schemeClr val="accent3"/>
                </a:solidFill>
              </a:rPr>
              <a:t>Key Visualizations</a:t>
            </a:r>
          </a:p>
        </p:txBody>
      </p:sp>
      <p:sp>
        <p:nvSpPr>
          <p:cNvPr id="44" name="Content Placeholder 8">
            <a:extLst>
              <a:ext uri="{FF2B5EF4-FFF2-40B4-BE49-F238E27FC236}">
                <a16:creationId xmlns:a16="http://schemas.microsoft.com/office/drawing/2014/main" id="{E681A1C6-2D5E-BBE4-FA86-3FD7A718BDA8}"/>
              </a:ext>
            </a:extLst>
          </p:cNvPr>
          <p:cNvSpPr>
            <a:spLocks noGrp="1"/>
          </p:cNvSpPr>
          <p:nvPr>
            <p:ph idx="1"/>
          </p:nvPr>
        </p:nvSpPr>
        <p:spPr>
          <a:xfrm>
            <a:off x="7151642" y="1723644"/>
            <a:ext cx="3227565" cy="4197257"/>
          </a:xfrm>
        </p:spPr>
        <p:txBody>
          <a:bodyPr vert="horz" lIns="91440" tIns="45720" rIns="91440" bIns="45720" rtlCol="0" anchor="t">
            <a:normAutofit fontScale="85000" lnSpcReduction="20000"/>
          </a:bodyPr>
          <a:lstStyle/>
          <a:p>
            <a:r>
              <a:rPr lang="en-US" sz="1600" b="1"/>
              <a:t>This image is a dumbbell plot that compares salaries between male and female employees across different Job Titles.</a:t>
            </a:r>
          </a:p>
          <a:p>
            <a:r>
              <a:rPr lang="en-US" sz="1600" b="1"/>
              <a:t>The plot suggests</a:t>
            </a:r>
            <a:r>
              <a:rPr lang="en-US" sz="1200" b="1"/>
              <a:t> </a:t>
            </a:r>
            <a:r>
              <a:rPr lang="en-US" sz="1600" b="1"/>
              <a:t>that some roles have a noticeable pay gap, while others show little to no difference. </a:t>
            </a:r>
          </a:p>
          <a:p>
            <a:r>
              <a:rPr lang="en-US" sz="1600" b="1"/>
              <a:t>Software Engineer and Warehouse Associate positions display a significant pay gap, with males earning higher base pay than females.</a:t>
            </a:r>
          </a:p>
          <a:p>
            <a:r>
              <a:rPr lang="en-US" sz="1600" b="1"/>
              <a:t>Marketing Associate and Sales Associate show minimal pay gap between genders.</a:t>
            </a:r>
          </a:p>
          <a:p>
            <a:r>
              <a:rPr lang="en-US" sz="1600" b="1"/>
              <a:t>IT stands out as the Job Title with the least gender pay disparity, indicating more equitable salaries between male and female employees there.</a:t>
            </a:r>
          </a:p>
        </p:txBody>
      </p:sp>
      <p:pic>
        <p:nvPicPr>
          <p:cNvPr id="3" name="Picture 2" descr="A graph with numbers and dots&#10;&#10;Description automatically generated">
            <a:extLst>
              <a:ext uri="{FF2B5EF4-FFF2-40B4-BE49-F238E27FC236}">
                <a16:creationId xmlns:a16="http://schemas.microsoft.com/office/drawing/2014/main" id="{9AE7DFED-9794-F0E2-B261-87552F2230B5}"/>
              </a:ext>
            </a:extLst>
          </p:cNvPr>
          <p:cNvPicPr>
            <a:picLocks noChangeAspect="1"/>
          </p:cNvPicPr>
          <p:nvPr/>
        </p:nvPicPr>
        <p:blipFill>
          <a:blip r:embed="rId2"/>
          <a:stretch>
            <a:fillRect/>
          </a:stretch>
        </p:blipFill>
        <p:spPr>
          <a:xfrm>
            <a:off x="267" y="1375985"/>
            <a:ext cx="7104157" cy="4741943"/>
          </a:xfrm>
          <a:prstGeom prst="rect">
            <a:avLst/>
          </a:prstGeom>
        </p:spPr>
      </p:pic>
    </p:spTree>
    <p:extLst>
      <p:ext uri="{BB962C8B-B14F-4D97-AF65-F5344CB8AC3E}">
        <p14:creationId xmlns:p14="http://schemas.microsoft.com/office/powerpoint/2010/main" val="26297656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2907D-20A4-D6BA-06BC-AB1726571526}"/>
              </a:ext>
            </a:extLst>
          </p:cNvPr>
          <p:cNvSpPr>
            <a:spLocks noGrp="1"/>
          </p:cNvSpPr>
          <p:nvPr>
            <p:ph type="title"/>
          </p:nvPr>
        </p:nvSpPr>
        <p:spPr>
          <a:xfrm>
            <a:off x="677334" y="409242"/>
            <a:ext cx="8787168" cy="1074271"/>
          </a:xfrm>
        </p:spPr>
        <p:txBody>
          <a:bodyPr anchor="t">
            <a:normAutofit/>
          </a:bodyPr>
          <a:lstStyle/>
          <a:p>
            <a:pPr algn="ctr"/>
            <a:r>
              <a:rPr lang="en-US" sz="4000">
                <a:solidFill>
                  <a:schemeClr val="accent3"/>
                </a:solidFill>
              </a:rPr>
              <a:t>Key Visualizations </a:t>
            </a:r>
          </a:p>
        </p:txBody>
      </p:sp>
      <p:sp>
        <p:nvSpPr>
          <p:cNvPr id="9" name="Content Placeholder 8">
            <a:extLst>
              <a:ext uri="{FF2B5EF4-FFF2-40B4-BE49-F238E27FC236}">
                <a16:creationId xmlns:a16="http://schemas.microsoft.com/office/drawing/2014/main" id="{7EF0ABBA-709F-6F35-B4BF-E99D4959777C}"/>
              </a:ext>
            </a:extLst>
          </p:cNvPr>
          <p:cNvSpPr>
            <a:spLocks noGrp="1"/>
          </p:cNvSpPr>
          <p:nvPr>
            <p:ph idx="1"/>
          </p:nvPr>
        </p:nvSpPr>
        <p:spPr>
          <a:xfrm>
            <a:off x="6894740" y="1729829"/>
            <a:ext cx="3167960" cy="4247014"/>
          </a:xfrm>
        </p:spPr>
        <p:txBody>
          <a:bodyPr vert="horz" lIns="91440" tIns="45720" rIns="91440" bIns="45720" rtlCol="0" anchor="t">
            <a:normAutofit fontScale="85000" lnSpcReduction="20000"/>
          </a:bodyPr>
          <a:lstStyle/>
          <a:p>
            <a:r>
              <a:rPr lang="en-US"/>
              <a:t>This image is a horizontal stacked bar chart comparing base pay and bonuses for males and females for the Software Engineer Job title.</a:t>
            </a:r>
          </a:p>
          <a:p>
            <a:r>
              <a:rPr lang="en-US"/>
              <a:t>The male bar has a longer green segment, suggesting that males receive a higher base pay compared to females. However, the bonus appears to be in the similar range for both.</a:t>
            </a:r>
          </a:p>
          <a:p>
            <a:r>
              <a:rPr lang="en-US"/>
              <a:t>This visualization proved to be an eyeopener breaking the assumption of pay parity in this tech industry job title, highlighting the need for broader analysis and careful consideration of reasons for the disparities.</a:t>
            </a:r>
          </a:p>
        </p:txBody>
      </p:sp>
      <p:pic>
        <p:nvPicPr>
          <p:cNvPr id="4" name="Picture 3">
            <a:extLst>
              <a:ext uri="{FF2B5EF4-FFF2-40B4-BE49-F238E27FC236}">
                <a16:creationId xmlns:a16="http://schemas.microsoft.com/office/drawing/2014/main" id="{541257B5-8C02-5FDF-0CBC-DF4F6A154924}"/>
              </a:ext>
            </a:extLst>
          </p:cNvPr>
          <p:cNvPicPr>
            <a:picLocks noChangeAspect="1"/>
          </p:cNvPicPr>
          <p:nvPr/>
        </p:nvPicPr>
        <p:blipFill>
          <a:blip r:embed="rId2"/>
          <a:stretch>
            <a:fillRect/>
          </a:stretch>
        </p:blipFill>
        <p:spPr>
          <a:xfrm>
            <a:off x="303454" y="1719050"/>
            <a:ext cx="6589462" cy="4256891"/>
          </a:xfrm>
          <a:prstGeom prst="rect">
            <a:avLst/>
          </a:prstGeom>
        </p:spPr>
      </p:pic>
    </p:spTree>
    <p:extLst>
      <p:ext uri="{BB962C8B-B14F-4D97-AF65-F5344CB8AC3E}">
        <p14:creationId xmlns:p14="http://schemas.microsoft.com/office/powerpoint/2010/main" val="25385481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39C1B-5151-5B84-4369-4A472AA6B73A}"/>
              </a:ext>
            </a:extLst>
          </p:cNvPr>
          <p:cNvSpPr>
            <a:spLocks noGrp="1"/>
          </p:cNvSpPr>
          <p:nvPr>
            <p:ph type="title"/>
          </p:nvPr>
        </p:nvSpPr>
        <p:spPr>
          <a:xfrm>
            <a:off x="5274419" y="0"/>
            <a:ext cx="3737268" cy="1320800"/>
          </a:xfrm>
        </p:spPr>
        <p:txBody>
          <a:bodyPr>
            <a:normAutofit/>
          </a:bodyPr>
          <a:lstStyle/>
          <a:p>
            <a:pPr algn="ctr"/>
            <a:r>
              <a:rPr lang="en-US" sz="4400"/>
              <a:t>Persona</a:t>
            </a:r>
          </a:p>
        </p:txBody>
      </p:sp>
      <p:sp>
        <p:nvSpPr>
          <p:cNvPr id="3" name="Content Placeholder 2">
            <a:extLst>
              <a:ext uri="{FF2B5EF4-FFF2-40B4-BE49-F238E27FC236}">
                <a16:creationId xmlns:a16="http://schemas.microsoft.com/office/drawing/2014/main" id="{16F891E3-52E2-754D-ACF2-7E3EBC240560}"/>
              </a:ext>
            </a:extLst>
          </p:cNvPr>
          <p:cNvSpPr>
            <a:spLocks noGrp="1"/>
          </p:cNvSpPr>
          <p:nvPr>
            <p:ph idx="1"/>
          </p:nvPr>
        </p:nvSpPr>
        <p:spPr>
          <a:xfrm>
            <a:off x="4968652" y="822305"/>
            <a:ext cx="4348802" cy="5666154"/>
          </a:xfrm>
        </p:spPr>
        <p:txBody>
          <a:bodyPr>
            <a:normAutofit/>
          </a:bodyPr>
          <a:lstStyle/>
          <a:p>
            <a:pPr>
              <a:lnSpc>
                <a:spcPct val="90000"/>
              </a:lnSpc>
            </a:pPr>
            <a:r>
              <a:rPr lang="en-US" sz="1600" b="1">
                <a:solidFill>
                  <a:schemeClr val="tx1"/>
                </a:solidFill>
              </a:rPr>
              <a:t>Persona: </a:t>
            </a:r>
            <a:r>
              <a:rPr lang="en-US" sz="1600">
                <a:solidFill>
                  <a:schemeClr val="tx1"/>
                </a:solidFill>
              </a:rPr>
              <a:t>Sarah Thompson</a:t>
            </a:r>
          </a:p>
          <a:p>
            <a:pPr>
              <a:lnSpc>
                <a:spcPct val="90000"/>
              </a:lnSpc>
            </a:pPr>
            <a:r>
              <a:rPr lang="en-US" sz="1600" b="1">
                <a:solidFill>
                  <a:schemeClr val="tx1"/>
                </a:solidFill>
              </a:rPr>
              <a:t>Age: </a:t>
            </a:r>
            <a:r>
              <a:rPr lang="en-US" sz="1600">
                <a:solidFill>
                  <a:schemeClr val="tx1"/>
                </a:solidFill>
              </a:rPr>
              <a:t>34</a:t>
            </a:r>
          </a:p>
          <a:p>
            <a:pPr>
              <a:lnSpc>
                <a:spcPct val="90000"/>
              </a:lnSpc>
            </a:pPr>
            <a:r>
              <a:rPr lang="en-US" sz="1600" b="1">
                <a:solidFill>
                  <a:schemeClr val="tx1"/>
                </a:solidFill>
              </a:rPr>
              <a:t>Occupation: </a:t>
            </a:r>
            <a:r>
              <a:rPr lang="en-US" sz="1600">
                <a:solidFill>
                  <a:schemeClr val="tx1"/>
                </a:solidFill>
              </a:rPr>
              <a:t>Human Resources Manager</a:t>
            </a:r>
          </a:p>
          <a:p>
            <a:pPr>
              <a:lnSpc>
                <a:spcPct val="90000"/>
              </a:lnSpc>
            </a:pPr>
            <a:r>
              <a:rPr lang="en-US" sz="1600" b="1">
                <a:solidFill>
                  <a:schemeClr val="tx1"/>
                </a:solidFill>
              </a:rPr>
              <a:t>Education: </a:t>
            </a:r>
            <a:r>
              <a:rPr lang="en-US" sz="1600">
                <a:solidFill>
                  <a:schemeClr val="tx1"/>
                </a:solidFill>
              </a:rPr>
              <a:t>Master’s Degree in Human Resources Management</a:t>
            </a:r>
          </a:p>
          <a:p>
            <a:pPr>
              <a:lnSpc>
                <a:spcPct val="90000"/>
              </a:lnSpc>
            </a:pPr>
            <a:r>
              <a:rPr lang="en-US" sz="1600" b="1">
                <a:solidFill>
                  <a:schemeClr val="tx1"/>
                </a:solidFill>
              </a:rPr>
              <a:t>Location: </a:t>
            </a:r>
            <a:r>
              <a:rPr lang="en-US" sz="1600">
                <a:solidFill>
                  <a:schemeClr val="tx1"/>
                </a:solidFill>
              </a:rPr>
              <a:t>Chicago, IL</a:t>
            </a:r>
          </a:p>
          <a:p>
            <a:pPr>
              <a:lnSpc>
                <a:spcPct val="90000"/>
              </a:lnSpc>
            </a:pPr>
            <a:r>
              <a:rPr lang="en-US" sz="1600">
                <a:solidFill>
                  <a:schemeClr val="tx1"/>
                </a:solidFill>
              </a:rPr>
              <a:t>Sarah has over 10 years of experience in human resources, specializing in employee engagement and diversity initiatives. She works for a mid-sized tech company that values transparency and equality in the workplace. Sarah is passionate about creating an inclusive environment and addressing systemic issues related to pay disparities.</a:t>
            </a:r>
          </a:p>
          <a:p>
            <a:pPr>
              <a:lnSpc>
                <a:spcPct val="90000"/>
              </a:lnSpc>
            </a:pPr>
            <a:r>
              <a:rPr lang="en-US" sz="1600">
                <a:solidFill>
                  <a:schemeClr val="tx1"/>
                </a:solidFill>
                <a:cs typeface="Aharoni" panose="020F0502020204030204" pitchFamily="2" charset="-79"/>
              </a:rPr>
              <a:t>Sarah’s goal is to understand the pay structure within her organization and identify any discrepancies between male and female employees.</a:t>
            </a:r>
          </a:p>
          <a:p>
            <a:pPr>
              <a:lnSpc>
                <a:spcPct val="90000"/>
              </a:lnSpc>
            </a:pPr>
            <a:endParaRPr lang="en-US" sz="1400"/>
          </a:p>
        </p:txBody>
      </p:sp>
      <p:sp>
        <p:nvSpPr>
          <p:cNvPr id="10" name="Isosceles Triangle 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8" name="Picture 17" descr="Women in designing office">
            <a:extLst>
              <a:ext uri="{FF2B5EF4-FFF2-40B4-BE49-F238E27FC236}">
                <a16:creationId xmlns:a16="http://schemas.microsoft.com/office/drawing/2014/main" id="{61BE3F4E-D15A-4EA1-DCAC-A338218695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3453" y="252788"/>
            <a:ext cx="3692682" cy="3354878"/>
          </a:xfrm>
          <a:prstGeom prst="rect">
            <a:avLst/>
          </a:prstGeom>
        </p:spPr>
      </p:pic>
      <p:sp>
        <p:nvSpPr>
          <p:cNvPr id="22" name="Rectangle 3">
            <a:extLst>
              <a:ext uri="{FF2B5EF4-FFF2-40B4-BE49-F238E27FC236}">
                <a16:creationId xmlns:a16="http://schemas.microsoft.com/office/drawing/2014/main" id="{DCEF7243-BE81-5E22-3794-AEA7FE9A92EF}"/>
              </a:ext>
            </a:extLst>
          </p:cNvPr>
          <p:cNvSpPr>
            <a:spLocks noChangeArrowheads="1"/>
          </p:cNvSpPr>
          <p:nvPr/>
        </p:nvSpPr>
        <p:spPr bwMode="auto">
          <a:xfrm>
            <a:off x="785238" y="3607666"/>
            <a:ext cx="3976325" cy="3108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ctr" defTabSz="914400" rtl="0" eaLnBrk="0" fontAlgn="base" latinLnBrk="0" hangingPunct="0">
              <a:lnSpc>
                <a:spcPct val="100000"/>
              </a:lnSpc>
              <a:spcBef>
                <a:spcPct val="0"/>
              </a:spcBef>
              <a:spcAft>
                <a:spcPct val="0"/>
              </a:spcAft>
              <a:buClrTx/>
              <a:buSzTx/>
              <a:tabLst/>
            </a:pPr>
            <a:r>
              <a:rPr lang="en-US" altLang="en-US" sz="1400" b="1" u="sng">
                <a:solidFill>
                  <a:schemeClr val="accent5"/>
                </a:solidFill>
                <a:latin typeface="Arial" panose="020B0604020202020204" pitchFamily="34" charset="0"/>
              </a:rPr>
              <a:t>USER SCENARIO</a:t>
            </a:r>
          </a:p>
          <a:p>
            <a:pPr marR="0" lvl="0" algn="ctr" defTabSz="914400" rtl="0" eaLnBrk="0" fontAlgn="base" latinLnBrk="0" hangingPunct="0">
              <a:lnSpc>
                <a:spcPct val="100000"/>
              </a:lnSpc>
              <a:spcBef>
                <a:spcPct val="0"/>
              </a:spcBef>
              <a:spcAft>
                <a:spcPct val="0"/>
              </a:spcAft>
              <a:buClrTx/>
              <a:buSzTx/>
              <a:tabLst/>
            </a:pPr>
            <a:endParaRPr kumimoji="0" lang="en-US" altLang="en-US" sz="1400" i="0" u="none" strike="noStrike" cap="none" normalizeH="0" baseline="0">
              <a:ln>
                <a:noFill/>
              </a:ln>
              <a:solidFill>
                <a:schemeClr val="accent5"/>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400" i="0" u="none" strike="noStrike" cap="none" normalizeH="0" baseline="0">
                <a:ln>
                  <a:noFill/>
                </a:ln>
                <a:solidFill>
                  <a:schemeClr val="accent5"/>
                </a:solidFill>
                <a:effectLst/>
                <a:latin typeface="Arial" panose="020B0604020202020204" pitchFamily="34" charset="0"/>
              </a:rPr>
              <a:t>Sarah logs into the dashboard to analyze salary and compensation trends across different roles within her company. She selects various job titles and creates visualizations that reveal any disparities.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00">
                <a:solidFill>
                  <a:schemeClr val="accent5"/>
                </a:solidFill>
                <a:latin typeface="Arial" panose="020B0604020202020204" pitchFamily="34" charset="0"/>
              </a:rPr>
              <a:t>She can assess if pay discrepancies are tied to specific roles or job titles, which can inform role-based pay equity adjustments.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00">
                <a:solidFill>
                  <a:schemeClr val="accent5"/>
                </a:solidFill>
                <a:latin typeface="Arial" panose="020B0604020202020204" pitchFamily="34" charset="0"/>
              </a:rPr>
              <a:t>See if compensation differences align with years of experience across genders, identifying any inconsistencies in pay progression.</a:t>
            </a:r>
          </a:p>
        </p:txBody>
      </p:sp>
      <p:sp>
        <p:nvSpPr>
          <p:cNvPr id="24" name="TextBox 23">
            <a:extLst>
              <a:ext uri="{FF2B5EF4-FFF2-40B4-BE49-F238E27FC236}">
                <a16:creationId xmlns:a16="http://schemas.microsoft.com/office/drawing/2014/main" id="{47523365-54FC-3F5B-807A-79B76F8122D6}"/>
              </a:ext>
            </a:extLst>
          </p:cNvPr>
          <p:cNvSpPr txBox="1"/>
          <p:nvPr/>
        </p:nvSpPr>
        <p:spPr>
          <a:xfrm>
            <a:off x="5281345" y="5903893"/>
            <a:ext cx="3723415" cy="954107"/>
          </a:xfrm>
          <a:prstGeom prst="rect">
            <a:avLst/>
          </a:prstGeom>
          <a:noFill/>
        </p:spPr>
        <p:txBody>
          <a:bodyPr wrap="square">
            <a:spAutoFit/>
          </a:bodyPr>
          <a:lstStyle/>
          <a:p>
            <a:pPr marR="0" lvl="0" algn="l" defTabSz="914400" rtl="0" eaLnBrk="0" fontAlgn="base" latinLnBrk="0" hangingPunct="0">
              <a:lnSpc>
                <a:spcPct val="100000"/>
              </a:lnSpc>
              <a:spcBef>
                <a:spcPct val="0"/>
              </a:spcBef>
              <a:spcAft>
                <a:spcPct val="0"/>
              </a:spcAft>
              <a:buClrTx/>
              <a:buSzTx/>
              <a:tabLst/>
              <a:defRPr/>
            </a:pPr>
            <a:r>
              <a:rPr kumimoji="0" lang="en-US" altLang="en-US" sz="1400" b="1" i="0" u="none" strike="noStrike" kern="1200" cap="none" spc="0" normalizeH="0" baseline="0" noProof="0">
                <a:ln>
                  <a:noFill/>
                </a:ln>
                <a:solidFill>
                  <a:schemeClr val="accent5"/>
                </a:solidFill>
                <a:effectLst/>
                <a:uLnTx/>
                <a:uFillTx/>
                <a:latin typeface="Arial" panose="020B0604020202020204" pitchFamily="34" charset="0"/>
                <a:ea typeface="+mn-ea"/>
                <a:cs typeface="+mn-cs"/>
              </a:rPr>
              <a:t>With this information, she prepares a presentation for her management team, highlighting the need for policy changes to promote pay equity.</a:t>
            </a:r>
          </a:p>
        </p:txBody>
      </p:sp>
    </p:spTree>
    <p:extLst>
      <p:ext uri="{BB962C8B-B14F-4D97-AF65-F5344CB8AC3E}">
        <p14:creationId xmlns:p14="http://schemas.microsoft.com/office/powerpoint/2010/main" val="13396734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39C1B-5151-5B84-4369-4A472AA6B73A}"/>
              </a:ext>
            </a:extLst>
          </p:cNvPr>
          <p:cNvSpPr>
            <a:spLocks noGrp="1"/>
          </p:cNvSpPr>
          <p:nvPr>
            <p:ph type="title"/>
          </p:nvPr>
        </p:nvSpPr>
        <p:spPr>
          <a:xfrm>
            <a:off x="5197534" y="64849"/>
            <a:ext cx="3737268" cy="1320800"/>
          </a:xfrm>
        </p:spPr>
        <p:txBody>
          <a:bodyPr>
            <a:normAutofit/>
          </a:bodyPr>
          <a:lstStyle/>
          <a:p>
            <a:pPr algn="ctr"/>
            <a:r>
              <a:rPr lang="en-US" sz="4400"/>
              <a:t>Persona</a:t>
            </a:r>
          </a:p>
        </p:txBody>
      </p:sp>
      <p:sp>
        <p:nvSpPr>
          <p:cNvPr id="3" name="Content Placeholder 2">
            <a:extLst>
              <a:ext uri="{FF2B5EF4-FFF2-40B4-BE49-F238E27FC236}">
                <a16:creationId xmlns:a16="http://schemas.microsoft.com/office/drawing/2014/main" id="{16F891E3-52E2-754D-ACF2-7E3EBC240560}"/>
              </a:ext>
            </a:extLst>
          </p:cNvPr>
          <p:cNvSpPr>
            <a:spLocks noGrp="1"/>
          </p:cNvSpPr>
          <p:nvPr>
            <p:ph idx="1"/>
          </p:nvPr>
        </p:nvSpPr>
        <p:spPr>
          <a:xfrm>
            <a:off x="5197534" y="957269"/>
            <a:ext cx="4348802" cy="5666154"/>
          </a:xfrm>
        </p:spPr>
        <p:txBody>
          <a:bodyPr>
            <a:normAutofit fontScale="92500" lnSpcReduction="10000"/>
          </a:bodyPr>
          <a:lstStyle/>
          <a:p>
            <a:pPr>
              <a:lnSpc>
                <a:spcPct val="90000"/>
              </a:lnSpc>
            </a:pPr>
            <a:r>
              <a:rPr lang="en-US" sz="1600" b="1">
                <a:solidFill>
                  <a:schemeClr val="tx1"/>
                </a:solidFill>
              </a:rPr>
              <a:t>Persona: </a:t>
            </a:r>
            <a:r>
              <a:rPr lang="en-US" sz="1600">
                <a:solidFill>
                  <a:schemeClr val="tx1"/>
                </a:solidFill>
              </a:rPr>
              <a:t>Ella Stuart</a:t>
            </a:r>
          </a:p>
          <a:p>
            <a:pPr>
              <a:lnSpc>
                <a:spcPct val="90000"/>
              </a:lnSpc>
            </a:pPr>
            <a:r>
              <a:rPr lang="en-US" sz="1600" b="1">
                <a:solidFill>
                  <a:schemeClr val="tx1"/>
                </a:solidFill>
              </a:rPr>
              <a:t>Age: 16</a:t>
            </a:r>
            <a:endParaRPr lang="en-US" sz="1600">
              <a:solidFill>
                <a:schemeClr val="tx1"/>
              </a:solidFill>
            </a:endParaRPr>
          </a:p>
          <a:p>
            <a:pPr>
              <a:lnSpc>
                <a:spcPct val="90000"/>
              </a:lnSpc>
            </a:pPr>
            <a:r>
              <a:rPr lang="en-US" sz="1600" b="1">
                <a:solidFill>
                  <a:schemeClr val="tx1"/>
                </a:solidFill>
              </a:rPr>
              <a:t>Occupation: </a:t>
            </a:r>
            <a:r>
              <a:rPr lang="en-US" sz="1600">
                <a:solidFill>
                  <a:schemeClr val="tx1"/>
                </a:solidFill>
              </a:rPr>
              <a:t>High School Student</a:t>
            </a:r>
          </a:p>
          <a:p>
            <a:pPr>
              <a:lnSpc>
                <a:spcPct val="90000"/>
              </a:lnSpc>
            </a:pPr>
            <a:r>
              <a:rPr lang="en-US" sz="1600" b="1">
                <a:solidFill>
                  <a:schemeClr val="tx1"/>
                </a:solidFill>
              </a:rPr>
              <a:t>Education: Junior Year, enrolled in AP Courses – Calculus, Physics and Statistics</a:t>
            </a:r>
            <a:endParaRPr lang="en-US" sz="1600">
              <a:solidFill>
                <a:schemeClr val="tx1"/>
              </a:solidFill>
            </a:endParaRPr>
          </a:p>
          <a:p>
            <a:pPr>
              <a:lnSpc>
                <a:spcPct val="90000"/>
              </a:lnSpc>
            </a:pPr>
            <a:r>
              <a:rPr lang="en-US" sz="1600" b="1">
                <a:solidFill>
                  <a:schemeClr val="tx1"/>
                </a:solidFill>
              </a:rPr>
              <a:t>Location: </a:t>
            </a:r>
            <a:r>
              <a:rPr lang="en-US" sz="1600">
                <a:solidFill>
                  <a:schemeClr val="tx1"/>
                </a:solidFill>
              </a:rPr>
              <a:t>Lawrence, KS</a:t>
            </a:r>
          </a:p>
          <a:p>
            <a:r>
              <a:rPr lang="en-US" sz="1600"/>
              <a:t>Ella is a high school student passionate about pursuing a career in technology. She is actively involved in her school’s Math, Robotics Club and participates in coding competitions. Ella has a strong interest in understanding how technology careers are structured, including factors like salaries, growth potential, and diversity. As someone who values equality, she is keen on learning about gender pay gaps, especially within tech fields, to understand the dynamics of the industry she plans to enter.</a:t>
            </a:r>
          </a:p>
          <a:p>
            <a:r>
              <a:rPr lang="en-US" sz="1600"/>
              <a:t>Emma’s goal is to gain insights into </a:t>
            </a:r>
            <a:r>
              <a:rPr lang="en-US" sz="1600" b="1"/>
              <a:t>salary trends and gender pay disparities</a:t>
            </a:r>
            <a:r>
              <a:rPr lang="en-US" sz="1600"/>
              <a:t> in tech-related roles, using this knowledge to make informed career decisions and advocate for fair practices.</a:t>
            </a:r>
          </a:p>
          <a:p>
            <a:pPr>
              <a:lnSpc>
                <a:spcPct val="90000"/>
              </a:lnSpc>
            </a:pPr>
            <a:endParaRPr lang="en-US" sz="1600">
              <a:solidFill>
                <a:schemeClr val="tx1"/>
              </a:solidFill>
              <a:cs typeface="Aharoni" panose="020F0502020204030204" pitchFamily="2" charset="-79"/>
            </a:endParaRPr>
          </a:p>
          <a:p>
            <a:pPr>
              <a:lnSpc>
                <a:spcPct val="90000"/>
              </a:lnSpc>
            </a:pPr>
            <a:endParaRPr lang="en-US" sz="1400"/>
          </a:p>
        </p:txBody>
      </p:sp>
      <p:sp>
        <p:nvSpPr>
          <p:cNvPr id="22" name="Rectangle 3">
            <a:extLst>
              <a:ext uri="{FF2B5EF4-FFF2-40B4-BE49-F238E27FC236}">
                <a16:creationId xmlns:a16="http://schemas.microsoft.com/office/drawing/2014/main" id="{DCEF7243-BE81-5E22-3794-AEA7FE9A92EF}"/>
              </a:ext>
            </a:extLst>
          </p:cNvPr>
          <p:cNvSpPr>
            <a:spLocks noChangeArrowheads="1"/>
          </p:cNvSpPr>
          <p:nvPr/>
        </p:nvSpPr>
        <p:spPr bwMode="auto">
          <a:xfrm>
            <a:off x="710508" y="3780234"/>
            <a:ext cx="4518978" cy="32624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ctr" defTabSz="914400" rtl="0" eaLnBrk="0" fontAlgn="base" latinLnBrk="0" hangingPunct="0">
              <a:lnSpc>
                <a:spcPct val="100000"/>
              </a:lnSpc>
              <a:spcBef>
                <a:spcPct val="0"/>
              </a:spcBef>
              <a:spcAft>
                <a:spcPct val="0"/>
              </a:spcAft>
              <a:buClrTx/>
              <a:buSzTx/>
              <a:tabLst/>
            </a:pPr>
            <a:r>
              <a:rPr lang="en-US" altLang="en-US" sz="1600" b="1" u="sng">
                <a:solidFill>
                  <a:schemeClr val="accent5"/>
                </a:solidFill>
                <a:latin typeface="Arial"/>
                <a:cs typeface="Arial"/>
              </a:rPr>
              <a:t>USER SCENARIO</a:t>
            </a:r>
          </a:p>
          <a:p>
            <a:pPr marR="0" lvl="0" algn="l" defTabSz="914400" rtl="0" eaLnBrk="0" fontAlgn="base" latinLnBrk="0" hangingPunct="0">
              <a:lnSpc>
                <a:spcPct val="100000"/>
              </a:lnSpc>
              <a:spcBef>
                <a:spcPct val="0"/>
              </a:spcBef>
              <a:spcAft>
                <a:spcPct val="0"/>
              </a:spcAft>
              <a:buClrTx/>
              <a:buSzTx/>
              <a:tabLst/>
            </a:pPr>
            <a:endParaRPr lang="en-US" sz="1600" b="1">
              <a:solidFill>
                <a:schemeClr val="accent5"/>
              </a:solidFill>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tabLst/>
            </a:pPr>
            <a:r>
              <a:rPr lang="en-US" sz="1200" b="1">
                <a:solidFill>
                  <a:schemeClr val="accent5"/>
                </a:solidFill>
                <a:latin typeface="Arial"/>
                <a:cs typeface="Arial"/>
              </a:rPr>
              <a:t>Ella logs into the dashboard to explore gender pay gaps in tech job roles.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sz="1200" b="1">
                <a:solidFill>
                  <a:schemeClr val="accent5"/>
                </a:solidFill>
                <a:latin typeface="Arial"/>
                <a:cs typeface="Arial"/>
              </a:rPr>
              <a:t>She understands how higher degrees affect salaries in tech fields and discrepancies between male and female employees with similar qualifications to decide if higher education impacts pay equity.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sz="1200" b="1">
                <a:solidFill>
                  <a:schemeClr val="accent5"/>
                </a:solidFill>
                <a:latin typeface="Arial"/>
                <a:cs typeface="Arial"/>
              </a:rPr>
              <a:t>She identifies roles with the most significant pay gaps, providing her with real-world comparative insights into the tech industry at a glance.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sz="1200" b="1">
                <a:solidFill>
                  <a:schemeClr val="accent5"/>
                </a:solidFill>
                <a:latin typeface="Arial"/>
                <a:cs typeface="Arial"/>
              </a:rPr>
              <a:t>She explores what to expect in terms of salary and bonuses for the roles she is interested in. She uses this information to understand the typical earning potential in tech and any evident disparities.</a:t>
            </a:r>
            <a:endParaRPr lang="en-US" altLang="en-US" sz="1200" b="1">
              <a:solidFill>
                <a:schemeClr val="accent5"/>
              </a:solidFill>
              <a:latin typeface="Arial"/>
              <a:cs typeface="Arial"/>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409CA049-3D48-E6D2-87DC-206B3F001F46}"/>
              </a:ext>
            </a:extLst>
          </p:cNvPr>
          <p:cNvPicPr>
            <a:picLocks noChangeAspect="1"/>
          </p:cNvPicPr>
          <p:nvPr/>
        </p:nvPicPr>
        <p:blipFill>
          <a:blip r:embed="rId2"/>
          <a:stretch>
            <a:fillRect/>
          </a:stretch>
        </p:blipFill>
        <p:spPr>
          <a:xfrm>
            <a:off x="880684" y="621322"/>
            <a:ext cx="3796457" cy="3158911"/>
          </a:xfrm>
          <a:prstGeom prst="rect">
            <a:avLst/>
          </a:prstGeom>
        </p:spPr>
      </p:pic>
    </p:spTree>
    <p:extLst>
      <p:ext uri="{BB962C8B-B14F-4D97-AF65-F5344CB8AC3E}">
        <p14:creationId xmlns:p14="http://schemas.microsoft.com/office/powerpoint/2010/main" val="138001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21419-90EF-983C-47F7-4D06F88246AA}"/>
              </a:ext>
            </a:extLst>
          </p:cNvPr>
          <p:cNvSpPr>
            <a:spLocks noGrp="1"/>
          </p:cNvSpPr>
          <p:nvPr>
            <p:ph type="title"/>
          </p:nvPr>
        </p:nvSpPr>
        <p:spPr>
          <a:xfrm>
            <a:off x="2481750" y="146304"/>
            <a:ext cx="8596668" cy="1320800"/>
          </a:xfrm>
        </p:spPr>
        <p:txBody>
          <a:bodyPr anchor="t">
            <a:normAutofit/>
          </a:bodyPr>
          <a:lstStyle/>
          <a:p>
            <a:pPr algn="ctr"/>
            <a:r>
              <a:rPr lang="en-US" sz="4000"/>
              <a:t>Persona</a:t>
            </a:r>
          </a:p>
        </p:txBody>
      </p:sp>
      <p:sp>
        <p:nvSpPr>
          <p:cNvPr id="3" name="Content Placeholder 2">
            <a:extLst>
              <a:ext uri="{FF2B5EF4-FFF2-40B4-BE49-F238E27FC236}">
                <a16:creationId xmlns:a16="http://schemas.microsoft.com/office/drawing/2014/main" id="{DD414F3D-2D0A-C685-9692-93EBB94866A4}"/>
              </a:ext>
            </a:extLst>
          </p:cNvPr>
          <p:cNvSpPr>
            <a:spLocks noGrp="1"/>
          </p:cNvSpPr>
          <p:nvPr>
            <p:ph idx="1"/>
          </p:nvPr>
        </p:nvSpPr>
        <p:spPr>
          <a:xfrm>
            <a:off x="4226452" y="874273"/>
            <a:ext cx="4742991" cy="3779355"/>
          </a:xfrm>
        </p:spPr>
        <p:txBody>
          <a:bodyPr>
            <a:normAutofit lnSpcReduction="10000"/>
          </a:bodyPr>
          <a:lstStyle/>
          <a:p>
            <a:pPr>
              <a:lnSpc>
                <a:spcPct val="90000"/>
              </a:lnSpc>
            </a:pPr>
            <a:r>
              <a:rPr lang="en-US" sz="1600" b="1"/>
              <a:t>Persona: </a:t>
            </a:r>
            <a:r>
              <a:rPr lang="en-US" sz="1600"/>
              <a:t>Alex Chen</a:t>
            </a:r>
          </a:p>
          <a:p>
            <a:pPr>
              <a:lnSpc>
                <a:spcPct val="90000"/>
              </a:lnSpc>
            </a:pPr>
            <a:r>
              <a:rPr lang="en-US" sz="1600" b="1"/>
              <a:t>Age: </a:t>
            </a:r>
            <a:r>
              <a:rPr lang="en-US" sz="1600"/>
              <a:t>21</a:t>
            </a:r>
          </a:p>
          <a:p>
            <a:pPr>
              <a:lnSpc>
                <a:spcPct val="90000"/>
              </a:lnSpc>
            </a:pPr>
            <a:r>
              <a:rPr lang="en-US" sz="1600" b="1"/>
              <a:t>Education: </a:t>
            </a:r>
            <a:r>
              <a:rPr lang="en-US" sz="1600"/>
              <a:t>Junior at State University, majoring in Business Analytics</a:t>
            </a:r>
          </a:p>
          <a:p>
            <a:pPr>
              <a:lnSpc>
                <a:spcPct val="90000"/>
              </a:lnSpc>
            </a:pPr>
            <a:r>
              <a:rPr lang="en-US" sz="1600" b="1"/>
              <a:t>Background: </a:t>
            </a:r>
            <a:r>
              <a:rPr lang="en-US" sz="1600"/>
              <a:t>Alex is in his third year of college, with a growing interest in data science and analytics. He taken courses in Python, data visualization, and gender studies. Alex wants to work as a data analyst after graduation and is particularly interested in exploring how data can uncover trends in workplace equality.</a:t>
            </a:r>
          </a:p>
          <a:p>
            <a:pPr>
              <a:lnSpc>
                <a:spcPct val="90000"/>
              </a:lnSpc>
            </a:pPr>
            <a:r>
              <a:rPr lang="en-US" sz="1600" b="1"/>
              <a:t>Goal: </a:t>
            </a:r>
            <a:r>
              <a:rPr lang="en-US" sz="1600"/>
              <a:t>To understand and analyze data on gender pay disparities across different job roles, departments, and education levels.</a:t>
            </a:r>
          </a:p>
          <a:p>
            <a:pPr>
              <a:lnSpc>
                <a:spcPct val="90000"/>
              </a:lnSpc>
            </a:pPr>
            <a:endParaRPr lang="en-US" sz="1600"/>
          </a:p>
        </p:txBody>
      </p:sp>
      <p:pic>
        <p:nvPicPr>
          <p:cNvPr id="5" name="Picture 4" descr="Young man at the park">
            <a:extLst>
              <a:ext uri="{FF2B5EF4-FFF2-40B4-BE49-F238E27FC236}">
                <a16:creationId xmlns:a16="http://schemas.microsoft.com/office/drawing/2014/main" id="{F019C25A-7FBD-FA15-44AE-1FCCF577D5E8}"/>
              </a:ext>
            </a:extLst>
          </p:cNvPr>
          <p:cNvPicPr>
            <a:picLocks noChangeAspect="1"/>
          </p:cNvPicPr>
          <p:nvPr/>
        </p:nvPicPr>
        <p:blipFill>
          <a:blip r:embed="rId2">
            <a:extLst>
              <a:ext uri="{28A0092B-C50C-407E-A947-70E740481C1C}">
                <a14:useLocalDpi xmlns:a14="http://schemas.microsoft.com/office/drawing/2010/main" val="0"/>
              </a:ext>
            </a:extLst>
          </a:blip>
          <a:srcRect l="32592" r="13344" b="2"/>
          <a:stretch/>
        </p:blipFill>
        <p:spPr>
          <a:xfrm>
            <a:off x="447067" y="258052"/>
            <a:ext cx="3264692" cy="4030632"/>
          </a:xfrm>
          <a:prstGeom prst="rect">
            <a:avLst/>
          </a:prstGeom>
        </p:spPr>
      </p:pic>
      <p:sp>
        <p:nvSpPr>
          <p:cNvPr id="7" name="TextBox 6">
            <a:extLst>
              <a:ext uri="{FF2B5EF4-FFF2-40B4-BE49-F238E27FC236}">
                <a16:creationId xmlns:a16="http://schemas.microsoft.com/office/drawing/2014/main" id="{EE1B036B-9C83-3C84-6D6F-B5975676D601}"/>
              </a:ext>
            </a:extLst>
          </p:cNvPr>
          <p:cNvSpPr txBox="1"/>
          <p:nvPr/>
        </p:nvSpPr>
        <p:spPr>
          <a:xfrm>
            <a:off x="109561" y="4522497"/>
            <a:ext cx="3723261" cy="1815882"/>
          </a:xfrm>
          <a:prstGeom prst="rect">
            <a:avLst/>
          </a:prstGeom>
          <a:noFill/>
        </p:spPr>
        <p:txBody>
          <a:bodyPr wrap="square">
            <a:spAutoFit/>
          </a:bodyPr>
          <a:lstStyle/>
          <a:p>
            <a:pPr marL="285750" indent="-285750">
              <a:buFont typeface="Arial" panose="020B0604020202020204" pitchFamily="34" charset="0"/>
              <a:buChar char="•"/>
            </a:pPr>
            <a:r>
              <a:rPr lang="en-US" sz="1400">
                <a:solidFill>
                  <a:schemeClr val="accent5"/>
                </a:solidFill>
              </a:rPr>
              <a:t>Alex would log in to the dashboard to explore real-world data on gender pay disparity. Since Alex is working on a research paper about workplace equality and wants hands-on experience with data, the dashboard offers both educational insights and practical tools for analysis.</a:t>
            </a:r>
          </a:p>
        </p:txBody>
      </p:sp>
      <p:sp>
        <p:nvSpPr>
          <p:cNvPr id="9" name="TextBox 8">
            <a:extLst>
              <a:ext uri="{FF2B5EF4-FFF2-40B4-BE49-F238E27FC236}">
                <a16:creationId xmlns:a16="http://schemas.microsoft.com/office/drawing/2014/main" id="{B5CD22BE-AB61-11F7-96B6-BF48018DCA2C}"/>
              </a:ext>
            </a:extLst>
          </p:cNvPr>
          <p:cNvSpPr txBox="1"/>
          <p:nvPr/>
        </p:nvSpPr>
        <p:spPr>
          <a:xfrm>
            <a:off x="3983446" y="4522497"/>
            <a:ext cx="5906620" cy="2031325"/>
          </a:xfrm>
          <a:prstGeom prst="rect">
            <a:avLst/>
          </a:prstGeom>
          <a:noFill/>
        </p:spPr>
        <p:txBody>
          <a:bodyPr wrap="square">
            <a:spAutoFit/>
          </a:bodyPr>
          <a:lstStyle/>
          <a:p>
            <a:pPr marL="285750" indent="-285750">
              <a:buFont typeface="Arial" panose="020B0604020202020204" pitchFamily="34" charset="0"/>
              <a:buChar char="•"/>
            </a:pPr>
            <a:r>
              <a:rPr lang="en-US" sz="1400">
                <a:solidFill>
                  <a:schemeClr val="accent5"/>
                </a:solidFill>
              </a:rPr>
              <a:t>The dashboard's interactive options help Alex see if certain job titles or departments have consistent disparities.</a:t>
            </a:r>
          </a:p>
          <a:p>
            <a:pPr marL="285750" indent="-285750">
              <a:buFont typeface="Arial" panose="020B0604020202020204" pitchFamily="34" charset="0"/>
              <a:buChar char="•"/>
            </a:pPr>
            <a:r>
              <a:rPr lang="en-US" sz="1400">
                <a:solidFill>
                  <a:schemeClr val="accent5"/>
                </a:solidFill>
              </a:rPr>
              <a:t>By comparing pay across education levels, Alex might observe whether higher education levels lead to more equitable pay or if disparities persist.</a:t>
            </a:r>
          </a:p>
          <a:p>
            <a:pPr marL="285750" indent="-285750">
              <a:buFont typeface="Arial" panose="020B0604020202020204" pitchFamily="34" charset="0"/>
              <a:buChar char="•"/>
            </a:pPr>
            <a:r>
              <a:rPr lang="en-US" sz="1400">
                <a:solidFill>
                  <a:schemeClr val="accent5"/>
                </a:solidFill>
              </a:rPr>
              <a:t>Alex could present this information in class projects, to raise awareness among peers, or in student groups interested in social justice and workplace equality.</a:t>
            </a:r>
          </a:p>
          <a:p>
            <a:pPr marL="285750" indent="-285750">
              <a:buFont typeface="Arial" panose="020B0604020202020204" pitchFamily="34" charset="0"/>
              <a:buChar char="•"/>
            </a:pPr>
            <a:endParaRPr lang="en-US" sz="1400">
              <a:solidFill>
                <a:schemeClr val="accent5"/>
              </a:solidFill>
            </a:endParaRPr>
          </a:p>
        </p:txBody>
      </p:sp>
    </p:spTree>
    <p:extLst>
      <p:ext uri="{BB962C8B-B14F-4D97-AF65-F5344CB8AC3E}">
        <p14:creationId xmlns:p14="http://schemas.microsoft.com/office/powerpoint/2010/main" val="6334114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30B2D-0666-EF6B-06DC-8A769EF34B20}"/>
              </a:ext>
            </a:extLst>
          </p:cNvPr>
          <p:cNvSpPr>
            <a:spLocks noGrp="1"/>
          </p:cNvSpPr>
          <p:nvPr>
            <p:ph type="title"/>
          </p:nvPr>
        </p:nvSpPr>
        <p:spPr>
          <a:xfrm>
            <a:off x="683684" y="215900"/>
            <a:ext cx="8596668" cy="1320800"/>
          </a:xfrm>
        </p:spPr>
        <p:txBody>
          <a:bodyPr>
            <a:normAutofit/>
          </a:bodyPr>
          <a:lstStyle/>
          <a:p>
            <a:pPr algn="ctr"/>
            <a:r>
              <a:rPr lang="en-US" sz="4000"/>
              <a:t>Factors Contributing to the Gap</a:t>
            </a:r>
          </a:p>
        </p:txBody>
      </p:sp>
      <p:sp>
        <p:nvSpPr>
          <p:cNvPr id="3" name="Content Placeholder 2">
            <a:extLst>
              <a:ext uri="{FF2B5EF4-FFF2-40B4-BE49-F238E27FC236}">
                <a16:creationId xmlns:a16="http://schemas.microsoft.com/office/drawing/2014/main" id="{BB61C046-5E4D-04AF-D959-44677021AAA3}"/>
              </a:ext>
            </a:extLst>
          </p:cNvPr>
          <p:cNvSpPr>
            <a:spLocks noGrp="1"/>
          </p:cNvSpPr>
          <p:nvPr>
            <p:ph idx="1"/>
          </p:nvPr>
        </p:nvSpPr>
        <p:spPr>
          <a:xfrm>
            <a:off x="835837" y="1322719"/>
            <a:ext cx="8612061" cy="5503477"/>
          </a:xfrm>
        </p:spPr>
        <p:txBody>
          <a:bodyPr vert="horz" lIns="91440" tIns="45720" rIns="91440" bIns="45720" rtlCol="0" anchor="t">
            <a:normAutofit fontScale="92500" lnSpcReduction="20000"/>
          </a:bodyPr>
          <a:lstStyle/>
          <a:p>
            <a:pPr algn="ctr">
              <a:lnSpc>
                <a:spcPct val="150000"/>
              </a:lnSpc>
            </a:pPr>
            <a:r>
              <a:rPr lang="en-US" b="1"/>
              <a:t>Influence of Experience and Education</a:t>
            </a:r>
          </a:p>
          <a:p>
            <a:pPr>
              <a:lnSpc>
                <a:spcPct val="150000"/>
              </a:lnSpc>
            </a:pPr>
            <a:r>
              <a:rPr lang="en-US" b="1">
                <a:solidFill>
                  <a:schemeClr val="accent5"/>
                </a:solidFill>
              </a:rPr>
              <a:t>Experience: </a:t>
            </a:r>
            <a:r>
              <a:rPr lang="en-US"/>
              <a:t>Data analysis shows that as experience increases, salary gaps tend to widen in certain fields. This could be due to differences in career progression opportunities and access to higher-level positions.</a:t>
            </a:r>
          </a:p>
          <a:p>
            <a:pPr>
              <a:lnSpc>
                <a:spcPct val="150000"/>
              </a:lnSpc>
            </a:pPr>
            <a:r>
              <a:rPr lang="en-US" b="1">
                <a:solidFill>
                  <a:schemeClr val="accent5"/>
                </a:solidFill>
              </a:rPr>
              <a:t>Education</a:t>
            </a:r>
            <a:r>
              <a:rPr lang="en-US">
                <a:solidFill>
                  <a:schemeClr val="accent5"/>
                </a:solidFill>
              </a:rPr>
              <a:t>: </a:t>
            </a:r>
            <a:r>
              <a:rPr lang="en-US"/>
              <a:t>Higher educational levels correlate with increased salaries, but gaps persist within similar education brackets, suggesting systemic biases.</a:t>
            </a:r>
          </a:p>
          <a:p>
            <a:pPr algn="ctr">
              <a:lnSpc>
                <a:spcPct val="150000"/>
              </a:lnSpc>
            </a:pPr>
            <a:r>
              <a:rPr lang="en-US" b="1"/>
              <a:t>Examples of Roles/Industries with significant differences</a:t>
            </a:r>
          </a:p>
          <a:p>
            <a:pPr>
              <a:lnSpc>
                <a:spcPct val="150000"/>
              </a:lnSpc>
            </a:pPr>
            <a:r>
              <a:rPr lang="en-US" b="1">
                <a:solidFill>
                  <a:schemeClr val="accent4">
                    <a:lumMod val="60000"/>
                    <a:lumOff val="40000"/>
                  </a:schemeClr>
                </a:solidFill>
              </a:rPr>
              <a:t>Technology:</a:t>
            </a:r>
            <a:r>
              <a:rPr lang="en-US" b="1">
                <a:solidFill>
                  <a:schemeClr val="accent4">
                    <a:lumMod val="40000"/>
                    <a:lumOff val="60000"/>
                  </a:schemeClr>
                </a:solidFill>
              </a:rPr>
              <a:t> </a:t>
            </a:r>
            <a:r>
              <a:rPr lang="en-US"/>
              <a:t>Shows a moderate to high pay gap, particularly at senior levels, where fewer women reach high-paying roles.</a:t>
            </a:r>
          </a:p>
          <a:p>
            <a:pPr>
              <a:lnSpc>
                <a:spcPct val="150000"/>
              </a:lnSpc>
            </a:pPr>
            <a:r>
              <a:rPr lang="en-US">
                <a:solidFill>
                  <a:schemeClr val="accent4">
                    <a:lumMod val="60000"/>
                    <a:lumOff val="40000"/>
                  </a:schemeClr>
                </a:solidFill>
                <a:ea typeface="+mn-lt"/>
                <a:cs typeface="+mn-lt"/>
              </a:rPr>
              <a:t>Engineering: </a:t>
            </a:r>
            <a:r>
              <a:rPr lang="en-US">
                <a:solidFill>
                  <a:schemeClr val="tx1"/>
                </a:solidFill>
                <a:ea typeface="+mn-lt"/>
                <a:cs typeface="+mn-lt"/>
              </a:rPr>
              <a:t>The gender pay gap in engineering is a notable issue, with female engineers generally earning less than their male counterparts. Despite similar education and experience levels, women in engineering often face pay disparities due to factors such as slower career progression, and biases in performance evaluations.</a:t>
            </a:r>
            <a:endParaRPr lang="en-US">
              <a:solidFill>
                <a:schemeClr val="tx1"/>
              </a:solidFill>
            </a:endParaRPr>
          </a:p>
          <a:p>
            <a:endParaRPr lang="en-US" sz="1600"/>
          </a:p>
        </p:txBody>
      </p:sp>
    </p:spTree>
    <p:extLst>
      <p:ext uri="{BB962C8B-B14F-4D97-AF65-F5344CB8AC3E}">
        <p14:creationId xmlns:p14="http://schemas.microsoft.com/office/powerpoint/2010/main" val="29527609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30F0F-676D-0BFF-58B3-FC12CBDA437D}"/>
              </a:ext>
            </a:extLst>
          </p:cNvPr>
          <p:cNvSpPr>
            <a:spLocks noGrp="1"/>
          </p:cNvSpPr>
          <p:nvPr>
            <p:ph type="title"/>
          </p:nvPr>
        </p:nvSpPr>
        <p:spPr/>
        <p:txBody>
          <a:bodyPr/>
          <a:lstStyle/>
          <a:p>
            <a:pPr algn="ctr"/>
            <a:r>
              <a:rPr lang="en-US">
                <a:solidFill>
                  <a:schemeClr val="accent3"/>
                </a:solidFill>
              </a:rPr>
              <a:t>Insights and Findings</a:t>
            </a:r>
          </a:p>
        </p:txBody>
      </p:sp>
      <p:sp>
        <p:nvSpPr>
          <p:cNvPr id="3" name="Content Placeholder 2">
            <a:extLst>
              <a:ext uri="{FF2B5EF4-FFF2-40B4-BE49-F238E27FC236}">
                <a16:creationId xmlns:a16="http://schemas.microsoft.com/office/drawing/2014/main" id="{B54B01EF-DD35-BD76-930E-7852CD9EC20C}"/>
              </a:ext>
            </a:extLst>
          </p:cNvPr>
          <p:cNvSpPr>
            <a:spLocks noGrp="1"/>
          </p:cNvSpPr>
          <p:nvPr>
            <p:ph idx="1"/>
          </p:nvPr>
        </p:nvSpPr>
        <p:spPr>
          <a:xfrm>
            <a:off x="677334" y="2052320"/>
            <a:ext cx="8596668" cy="3880773"/>
          </a:xfrm>
        </p:spPr>
        <p:txBody>
          <a:bodyPr vert="horz" lIns="91440" tIns="45720" rIns="91440" bIns="45720" rtlCol="0" anchor="t">
            <a:normAutofit/>
          </a:bodyPr>
          <a:lstStyle/>
          <a:p>
            <a:pPr algn="ctr"/>
            <a:r>
              <a:rPr lang="en-US" b="1">
                <a:solidFill>
                  <a:schemeClr val="tx1"/>
                </a:solidFill>
              </a:rPr>
              <a:t>Patterns &amp; Trends -</a:t>
            </a:r>
          </a:p>
          <a:p>
            <a:r>
              <a:rPr lang="en-US" b="1">
                <a:solidFill>
                  <a:schemeClr val="accent2"/>
                </a:solidFill>
              </a:rPr>
              <a:t>Role Progression</a:t>
            </a:r>
            <a:r>
              <a:rPr lang="en-US">
                <a:solidFill>
                  <a:schemeClr val="accent2"/>
                </a:solidFill>
              </a:rPr>
              <a:t>: </a:t>
            </a:r>
            <a:r>
              <a:rPr lang="en-US"/>
              <a:t>At entry-level, gaps tend to be smaller, but they widen as roles advance, suggesting that promotion rates or raises may differ by gender.</a:t>
            </a:r>
          </a:p>
          <a:p>
            <a:r>
              <a:rPr lang="en-US" b="1">
                <a:solidFill>
                  <a:schemeClr val="accent2"/>
                </a:solidFill>
              </a:rPr>
              <a:t>Experience Impact</a:t>
            </a:r>
            <a:r>
              <a:rPr lang="en-US">
                <a:solidFill>
                  <a:schemeClr val="accent2"/>
                </a:solidFill>
              </a:rPr>
              <a:t>: </a:t>
            </a:r>
            <a:r>
              <a:rPr lang="en-US"/>
              <a:t>More years of experience generally correlate with higher pay for all, but the gap often widens with experience, especially in male-dominated fields.</a:t>
            </a:r>
          </a:p>
          <a:p>
            <a:pPr algn="ctr"/>
            <a:r>
              <a:rPr lang="en-US" b="1">
                <a:solidFill>
                  <a:schemeClr val="tx1"/>
                </a:solidFill>
              </a:rPr>
              <a:t>Unexpected Findings</a:t>
            </a:r>
          </a:p>
          <a:p>
            <a:r>
              <a:rPr lang="en-US" b="1">
                <a:solidFill>
                  <a:schemeClr val="accent2"/>
                </a:solidFill>
              </a:rPr>
              <a:t>Minimal Gaps in Some Sectors</a:t>
            </a:r>
            <a:r>
              <a:rPr lang="en-US">
                <a:solidFill>
                  <a:schemeClr val="accent2"/>
                </a:solidFill>
              </a:rPr>
              <a:t>: </a:t>
            </a:r>
            <a:r>
              <a:rPr lang="en-US"/>
              <a:t>Jobs in IT show minimal gap or even a reversed gap is noticed in Data Science and Financial Analysis, possibly due to established pay scales or greater gender diversity.</a:t>
            </a:r>
          </a:p>
          <a:p>
            <a:endParaRPr lang="en-US">
              <a:solidFill>
                <a:schemeClr val="tx1"/>
              </a:solidFill>
            </a:endParaRPr>
          </a:p>
        </p:txBody>
      </p:sp>
    </p:spTree>
    <p:extLst>
      <p:ext uri="{BB962C8B-B14F-4D97-AF65-F5344CB8AC3E}">
        <p14:creationId xmlns:p14="http://schemas.microsoft.com/office/powerpoint/2010/main" val="23214059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46C7A-FE10-F15E-BD9B-5D5E47C03555}"/>
              </a:ext>
            </a:extLst>
          </p:cNvPr>
          <p:cNvSpPr>
            <a:spLocks noGrp="1"/>
          </p:cNvSpPr>
          <p:nvPr>
            <p:ph type="title"/>
          </p:nvPr>
        </p:nvSpPr>
        <p:spPr>
          <a:xfrm>
            <a:off x="579798" y="292608"/>
            <a:ext cx="8596668" cy="1320800"/>
          </a:xfrm>
        </p:spPr>
        <p:txBody>
          <a:bodyPr/>
          <a:lstStyle/>
          <a:p>
            <a:pPr algn="ctr"/>
            <a:r>
              <a:rPr lang="en-US"/>
              <a:t>Addressing the Pay Gap: Policies &amp; Benefits</a:t>
            </a:r>
          </a:p>
        </p:txBody>
      </p:sp>
      <p:sp>
        <p:nvSpPr>
          <p:cNvPr id="3" name="Content Placeholder 2">
            <a:extLst>
              <a:ext uri="{FF2B5EF4-FFF2-40B4-BE49-F238E27FC236}">
                <a16:creationId xmlns:a16="http://schemas.microsoft.com/office/drawing/2014/main" id="{503A003E-23B6-912F-7589-1F2E08057D2F}"/>
              </a:ext>
            </a:extLst>
          </p:cNvPr>
          <p:cNvSpPr>
            <a:spLocks noGrp="1"/>
          </p:cNvSpPr>
          <p:nvPr>
            <p:ph idx="1"/>
          </p:nvPr>
        </p:nvSpPr>
        <p:spPr>
          <a:xfrm>
            <a:off x="384726" y="1721677"/>
            <a:ext cx="9149418" cy="4746179"/>
          </a:xfrm>
        </p:spPr>
        <p:txBody>
          <a:bodyPr>
            <a:normAutofit lnSpcReduction="10000"/>
          </a:bodyPr>
          <a:lstStyle/>
          <a:p>
            <a:pPr algn="ctr"/>
            <a:r>
              <a:rPr lang="en-US" sz="2000" b="1"/>
              <a:t>Policy Recommendations</a:t>
            </a:r>
          </a:p>
          <a:p>
            <a:r>
              <a:rPr lang="en-US" b="1">
                <a:solidFill>
                  <a:schemeClr val="accent2"/>
                </a:solidFill>
              </a:rPr>
              <a:t>Salary Transparency: </a:t>
            </a:r>
            <a:r>
              <a:rPr lang="en-US" b="1"/>
              <a:t>Implement clear pay disclosure policies to reduce disparities and promote accountability.</a:t>
            </a:r>
          </a:p>
          <a:p>
            <a:r>
              <a:rPr lang="en-US" b="1">
                <a:solidFill>
                  <a:schemeClr val="accent2"/>
                </a:solidFill>
              </a:rPr>
              <a:t>Equity-Focused Training: </a:t>
            </a:r>
            <a:r>
              <a:rPr lang="en-US" b="1"/>
              <a:t>Provide leadership training on unbiased hiring, evaluation, and promotion practices to combat systemic biases.</a:t>
            </a:r>
          </a:p>
          <a:p>
            <a:r>
              <a:rPr lang="en-US" b="1">
                <a:solidFill>
                  <a:schemeClr val="accent2"/>
                </a:solidFill>
              </a:rPr>
              <a:t>Standardized Pay Scales</a:t>
            </a:r>
            <a:r>
              <a:rPr lang="en-US" b="1"/>
              <a:t>: Create pay scales based on role, experience, and location for consistent compensation across genders.</a:t>
            </a:r>
          </a:p>
          <a:p>
            <a:pPr algn="ctr"/>
            <a:r>
              <a:rPr lang="en-US" sz="2000" b="1"/>
              <a:t>Benefits of Addressing the Pay Gap</a:t>
            </a:r>
          </a:p>
          <a:p>
            <a:r>
              <a:rPr lang="en-US" b="1">
                <a:solidFill>
                  <a:schemeClr val="accent1">
                    <a:lumMod val="40000"/>
                    <a:lumOff val="60000"/>
                  </a:schemeClr>
                </a:solidFill>
              </a:rPr>
              <a:t>Attracting Diverse Talent: </a:t>
            </a:r>
            <a:r>
              <a:rPr lang="en-US" b="1"/>
              <a:t>Prioritizing equitable pay attracts a broader demographic, enhancing creativity and innovation.</a:t>
            </a:r>
          </a:p>
          <a:p>
            <a:r>
              <a:rPr lang="en-US" b="1">
                <a:solidFill>
                  <a:schemeClr val="accent1">
                    <a:lumMod val="40000"/>
                    <a:lumOff val="60000"/>
                  </a:schemeClr>
                </a:solidFill>
              </a:rPr>
              <a:t>Enhanced Reputation and Retention: </a:t>
            </a:r>
            <a:r>
              <a:rPr lang="en-US" b="1"/>
              <a:t>Fair pay practices boost employee morale and loyalty, improving public image and reducing hiring costs.</a:t>
            </a:r>
          </a:p>
          <a:p>
            <a:r>
              <a:rPr lang="en-US" b="1">
                <a:solidFill>
                  <a:schemeClr val="accent1">
                    <a:lumMod val="40000"/>
                    <a:lumOff val="60000"/>
                  </a:schemeClr>
                </a:solidFill>
              </a:rPr>
              <a:t>Boosted Productivity: </a:t>
            </a:r>
            <a:r>
              <a:rPr lang="en-US" b="1"/>
              <a:t>Diverse teams with equitable compensation are often more productive, leading to better organizational performance.</a:t>
            </a:r>
          </a:p>
        </p:txBody>
      </p:sp>
    </p:spTree>
    <p:extLst>
      <p:ext uri="{BB962C8B-B14F-4D97-AF65-F5344CB8AC3E}">
        <p14:creationId xmlns:p14="http://schemas.microsoft.com/office/powerpoint/2010/main" val="29260598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0B5F7E3B-C5F1-40E0-A491-558BAFBC1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41804" y="1460500"/>
            <a:ext cx="0" cy="393700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811650AD-418D-B487-9E78-85277C6B5C6B}"/>
              </a:ext>
            </a:extLst>
          </p:cNvPr>
          <p:cNvSpPr>
            <a:spLocks noGrp="1"/>
          </p:cNvSpPr>
          <p:nvPr>
            <p:ph type="title"/>
          </p:nvPr>
        </p:nvSpPr>
        <p:spPr>
          <a:xfrm>
            <a:off x="874445" y="557113"/>
            <a:ext cx="3367359" cy="5224724"/>
          </a:xfrm>
        </p:spPr>
        <p:txBody>
          <a:bodyPr anchor="ctr">
            <a:normAutofit/>
          </a:bodyPr>
          <a:lstStyle/>
          <a:p>
            <a:r>
              <a:rPr lang="en-US" sz="4400"/>
              <a:t>Contents </a:t>
            </a:r>
          </a:p>
        </p:txBody>
      </p:sp>
      <p:sp>
        <p:nvSpPr>
          <p:cNvPr id="30" name="Content Placeholder 2">
            <a:extLst>
              <a:ext uri="{FF2B5EF4-FFF2-40B4-BE49-F238E27FC236}">
                <a16:creationId xmlns:a16="http://schemas.microsoft.com/office/drawing/2014/main" id="{23E0BE3E-2991-9DAC-F85F-CA15D2257BFE}"/>
              </a:ext>
            </a:extLst>
          </p:cNvPr>
          <p:cNvSpPr>
            <a:spLocks noGrp="1"/>
          </p:cNvSpPr>
          <p:nvPr>
            <p:ph idx="1"/>
          </p:nvPr>
        </p:nvSpPr>
        <p:spPr>
          <a:xfrm>
            <a:off x="4488042" y="1460500"/>
            <a:ext cx="4989578" cy="4062448"/>
          </a:xfrm>
        </p:spPr>
        <p:txBody>
          <a:bodyPr anchor="ctr">
            <a:noAutofit/>
          </a:bodyPr>
          <a:lstStyle/>
          <a:p>
            <a:r>
              <a:rPr lang="en-US" sz="1600"/>
              <a:t>01 Project Introduction</a:t>
            </a:r>
          </a:p>
          <a:p>
            <a:r>
              <a:rPr lang="en-US" sz="1600"/>
              <a:t>02 Project Objective</a:t>
            </a:r>
          </a:p>
          <a:p>
            <a:r>
              <a:rPr lang="en-US" sz="1600"/>
              <a:t>03 Data Source </a:t>
            </a:r>
          </a:p>
          <a:p>
            <a:r>
              <a:rPr lang="en-US" sz="1600"/>
              <a:t>04 Data Description</a:t>
            </a:r>
          </a:p>
          <a:p>
            <a:r>
              <a:rPr lang="en-US" sz="1600"/>
              <a:t>05 Data Overview</a:t>
            </a:r>
          </a:p>
          <a:p>
            <a:r>
              <a:rPr lang="en-US" sz="1600"/>
              <a:t>06 Data Manipulation</a:t>
            </a:r>
          </a:p>
          <a:p>
            <a:r>
              <a:rPr lang="en-US" sz="1600"/>
              <a:t>07 Tech Stack</a:t>
            </a:r>
          </a:p>
          <a:p>
            <a:r>
              <a:rPr lang="en-US" sz="1600"/>
              <a:t>08 Key Visualizations</a:t>
            </a:r>
          </a:p>
          <a:p>
            <a:r>
              <a:rPr lang="en-US" sz="1600"/>
              <a:t>09 Personas</a:t>
            </a:r>
          </a:p>
          <a:p>
            <a:r>
              <a:rPr lang="en-US" sz="1600"/>
              <a:t>10 Factors Contributing to the Gap</a:t>
            </a:r>
          </a:p>
          <a:p>
            <a:r>
              <a:rPr lang="en-US" sz="1600"/>
              <a:t>11 Insights and Findings</a:t>
            </a:r>
          </a:p>
          <a:p>
            <a:r>
              <a:rPr lang="en-US" sz="1600"/>
              <a:t>12 Addressing the Pay Gap</a:t>
            </a:r>
          </a:p>
          <a:p>
            <a:r>
              <a:rPr lang="en-US" sz="1600"/>
              <a:t>13 Conclusion</a:t>
            </a:r>
          </a:p>
          <a:p>
            <a:r>
              <a:rPr lang="en-US" sz="1600"/>
              <a:t>14 Q&amp;A / Discussion</a:t>
            </a:r>
          </a:p>
        </p:txBody>
      </p:sp>
    </p:spTree>
    <p:extLst>
      <p:ext uri="{BB962C8B-B14F-4D97-AF65-F5344CB8AC3E}">
        <p14:creationId xmlns:p14="http://schemas.microsoft.com/office/powerpoint/2010/main" val="20266821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2EDD3-6B14-7E57-0A7E-8F49A6362188}"/>
              </a:ext>
            </a:extLst>
          </p:cNvPr>
          <p:cNvSpPr>
            <a:spLocks noGrp="1"/>
          </p:cNvSpPr>
          <p:nvPr>
            <p:ph type="title"/>
          </p:nvPr>
        </p:nvSpPr>
        <p:spPr>
          <a:xfrm>
            <a:off x="677334" y="225039"/>
            <a:ext cx="8596668" cy="1320800"/>
          </a:xfrm>
        </p:spPr>
        <p:txBody>
          <a:bodyPr>
            <a:normAutofit/>
          </a:bodyPr>
          <a:lstStyle/>
          <a:p>
            <a:pPr algn="ctr"/>
            <a:r>
              <a:rPr lang="en-US" sz="4800">
                <a:solidFill>
                  <a:schemeClr val="accent3"/>
                </a:solidFill>
              </a:rPr>
              <a:t>Conclusion</a:t>
            </a:r>
          </a:p>
        </p:txBody>
      </p:sp>
      <p:sp>
        <p:nvSpPr>
          <p:cNvPr id="3" name="Content Placeholder 2">
            <a:extLst>
              <a:ext uri="{FF2B5EF4-FFF2-40B4-BE49-F238E27FC236}">
                <a16:creationId xmlns:a16="http://schemas.microsoft.com/office/drawing/2014/main" id="{18FA9792-02C0-57F4-025F-6C9FF5C4B9F9}"/>
              </a:ext>
            </a:extLst>
          </p:cNvPr>
          <p:cNvSpPr>
            <a:spLocks noGrp="1"/>
          </p:cNvSpPr>
          <p:nvPr>
            <p:ph idx="1"/>
          </p:nvPr>
        </p:nvSpPr>
        <p:spPr>
          <a:xfrm>
            <a:off x="285008" y="1318160"/>
            <a:ext cx="9144000" cy="5218197"/>
          </a:xfrm>
        </p:spPr>
        <p:txBody>
          <a:bodyPr vert="horz" lIns="91440" tIns="45720" rIns="91440" bIns="45720" rtlCol="0" anchor="t">
            <a:noAutofit/>
          </a:bodyPr>
          <a:lstStyle/>
          <a:p>
            <a:pPr marL="0" indent="0" algn="ctr">
              <a:lnSpc>
                <a:spcPct val="170000"/>
              </a:lnSpc>
              <a:buNone/>
            </a:pPr>
            <a:r>
              <a:rPr lang="en-US" sz="1500" b="1">
                <a:solidFill>
                  <a:schemeClr val="tx1"/>
                </a:solidFill>
                <a:latin typeface="Aptos Narrow" panose="020B0004020202020204" pitchFamily="34" charset="0"/>
              </a:rPr>
              <a:t>The Gender Pay Gap Analysis dashboard is both an accessible and informative web app for users of all levels, from beginners like students to experienced professionals like HR managers. Beginner users can navigate and interact with the dashboard effortlessly due to the intuitive layout and simple interface. Advanced users can use the detailed visualizations and data insights for in-depth analysis, reporting, or decision-making.</a:t>
            </a:r>
          </a:p>
          <a:p>
            <a:pPr marL="0" indent="0" algn="ctr">
              <a:buNone/>
            </a:pPr>
            <a:r>
              <a:rPr lang="en-US" b="1">
                <a:solidFill>
                  <a:schemeClr val="accent5"/>
                </a:solidFill>
                <a:latin typeface="Aptos Narrow" panose="020B0004020202020204" pitchFamily="34" charset="0"/>
              </a:rPr>
              <a:t>Key Highlights</a:t>
            </a:r>
            <a:endParaRPr lang="en-US" sz="1600" b="1">
              <a:solidFill>
                <a:schemeClr val="accent5"/>
              </a:solidFill>
              <a:latin typeface="Aptos Narrow" panose="020B0004020202020204" pitchFamily="34" charset="0"/>
            </a:endParaRPr>
          </a:p>
          <a:p>
            <a:r>
              <a:rPr lang="en-US" sz="1400">
                <a:latin typeface="+mj-lt"/>
              </a:rPr>
              <a:t>Simple and flexible - Easily modifiable in response to user needs.</a:t>
            </a:r>
          </a:p>
          <a:p>
            <a:r>
              <a:rPr lang="en-US" sz="1400">
                <a:latin typeface="+mj-lt"/>
              </a:rPr>
              <a:t>Structured, consistent, and visually clear interface - Easy and intuitive interaction. </a:t>
            </a:r>
          </a:p>
          <a:p>
            <a:r>
              <a:rPr lang="en-US" sz="1400">
                <a:latin typeface="+mj-lt"/>
              </a:rPr>
              <a:t>Reliability and Scalability - Fast data retrieval, data security  and handling of large datasets handled without slowing down.</a:t>
            </a:r>
          </a:p>
          <a:p>
            <a:r>
              <a:rPr lang="en-US" sz="1400">
                <a:latin typeface="+mj-lt"/>
              </a:rPr>
              <a:t>Summary overviews and in-depth analysis - Handles complex calculations, e.g. calculating average salaries by gender or creating specific data subsets and pivots efficiently.</a:t>
            </a:r>
          </a:p>
          <a:p>
            <a:r>
              <a:rPr lang="en-US" sz="1400">
                <a:latin typeface="+mj-lt"/>
              </a:rPr>
              <a:t>Customization to accommodate all types of users – Adjustment of colors, labels, and scales to create clear, attractive, and effective visualizations that represent complex data relationships via easy-to-understand graphs like heat maps.</a:t>
            </a:r>
          </a:p>
          <a:p>
            <a:pPr algn="ctr">
              <a:buNone/>
            </a:pPr>
            <a:r>
              <a:rPr lang="en-US" b="1">
                <a:solidFill>
                  <a:schemeClr val="accent1"/>
                </a:solidFill>
                <a:latin typeface="Aptos Narrow" panose="020B0004020202020204" pitchFamily="34" charset="0"/>
              </a:rPr>
              <a:t>It makes data-driven decision-making accessible to everyone.</a:t>
            </a:r>
            <a:endParaRPr lang="en-US">
              <a:solidFill>
                <a:schemeClr val="accent1"/>
              </a:solidFill>
              <a:latin typeface="Aptos Narrow" panose="020B0004020202020204" pitchFamily="34" charset="0"/>
            </a:endParaRPr>
          </a:p>
          <a:p>
            <a:pPr marL="0" indent="0">
              <a:buNone/>
            </a:pPr>
            <a:endParaRPr lang="en-US" sz="1200" b="1">
              <a:solidFill>
                <a:schemeClr val="accent1"/>
              </a:solidFill>
            </a:endParaRPr>
          </a:p>
          <a:p>
            <a:endParaRPr lang="en-US" sz="1200"/>
          </a:p>
        </p:txBody>
      </p:sp>
    </p:spTree>
    <p:extLst>
      <p:ext uri="{BB962C8B-B14F-4D97-AF65-F5344CB8AC3E}">
        <p14:creationId xmlns:p14="http://schemas.microsoft.com/office/powerpoint/2010/main" val="40366673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7" name="Group 46">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48" name="Straight Connector 47">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94" name="Straight Connector 93">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50"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1"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2" name="Isosceles Triangle 51">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3"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4"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5"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6" name="Isosceles Triangle 55">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7" name="Isosceles Triangle 56">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pic>
        <p:nvPicPr>
          <p:cNvPr id="33" name="Content Placeholder 32" descr="Back of people's heads and raised hands at corporate presentation with speaker and whiteboard out of focus in background">
            <a:extLst>
              <a:ext uri="{FF2B5EF4-FFF2-40B4-BE49-F238E27FC236}">
                <a16:creationId xmlns:a16="http://schemas.microsoft.com/office/drawing/2014/main" id="{FFC1EBAF-ADFE-6FB1-5C1A-98B922E13385}"/>
              </a:ext>
            </a:extLst>
          </p:cNvPr>
          <p:cNvPicPr>
            <a:picLocks noGrp="1" noChangeAspect="1"/>
          </p:cNvPicPr>
          <p:nvPr>
            <p:ph idx="1"/>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l="9091" t="23103"/>
          <a:stretch/>
        </p:blipFill>
        <p:spPr>
          <a:xfrm>
            <a:off x="1" y="10"/>
            <a:ext cx="12191999" cy="6857990"/>
          </a:xfrm>
          <a:prstGeom prst="rect">
            <a:avLst/>
          </a:prstGeom>
        </p:spPr>
      </p:pic>
      <p:sp>
        <p:nvSpPr>
          <p:cNvPr id="59" name="Isosceles Triangle 58">
            <a:extLst>
              <a:ext uri="{FF2B5EF4-FFF2-40B4-BE49-F238E27FC236}">
                <a16:creationId xmlns:a16="http://schemas.microsoft.com/office/drawing/2014/main" id="{F5F0CD5C-72F3-4090-8A69-8E15CB432A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1" name="Parallelogram 60">
            <a:extLst>
              <a:ext uri="{FF2B5EF4-FFF2-40B4-BE49-F238E27FC236}">
                <a16:creationId xmlns:a16="http://schemas.microsoft.com/office/drawing/2014/main" id="{217496A2-9394-4FB7-BA0E-717D2D2E7A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33800" y="0"/>
            <a:ext cx="7315200" cy="6858000"/>
          </a:xfrm>
          <a:prstGeom prst="parallelogram">
            <a:avLst>
              <a:gd name="adj" fmla="val 15925"/>
            </a:avLst>
          </a:prstGeom>
          <a:solidFill>
            <a:schemeClr val="bg1">
              <a:alpha val="8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3" name="Straight Connector 62">
            <a:extLst>
              <a:ext uri="{FF2B5EF4-FFF2-40B4-BE49-F238E27FC236}">
                <a16:creationId xmlns:a16="http://schemas.microsoft.com/office/drawing/2014/main" id="{D02CF681-4765-4E88-802F-B2474DCD516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3D57B2BA-243C-45C7-A5D8-46CA719437F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67" name="Rectangle 23">
            <a:extLst>
              <a:ext uri="{FF2B5EF4-FFF2-40B4-BE49-F238E27FC236}">
                <a16:creationId xmlns:a16="http://schemas.microsoft.com/office/drawing/2014/main" id="{67374FB5-CBB7-46FF-95B5-2251BC6856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9" name="Rectangle 25">
            <a:extLst>
              <a:ext uri="{FF2B5EF4-FFF2-40B4-BE49-F238E27FC236}">
                <a16:creationId xmlns:a16="http://schemas.microsoft.com/office/drawing/2014/main" id="{34BCEAB7-D9E0-40A4-9254-8593BD346E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1" name="Isosceles Triangle 70">
            <a:extLst>
              <a:ext uri="{FF2B5EF4-FFF2-40B4-BE49-F238E27FC236}">
                <a16:creationId xmlns:a16="http://schemas.microsoft.com/office/drawing/2014/main" id="{D567A354-BB63-405C-8E5F-2F510E670F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3C6AC841-9153-3BB1-AAD1-F3A16765E543}"/>
              </a:ext>
            </a:extLst>
          </p:cNvPr>
          <p:cNvSpPr>
            <a:spLocks noGrp="1"/>
          </p:cNvSpPr>
          <p:nvPr>
            <p:ph type="title"/>
          </p:nvPr>
        </p:nvSpPr>
        <p:spPr>
          <a:xfrm>
            <a:off x="4154766" y="1648511"/>
            <a:ext cx="4482553" cy="2369131"/>
          </a:xfrm>
        </p:spPr>
        <p:txBody>
          <a:bodyPr vert="horz" lIns="91440" tIns="45720" rIns="91440" bIns="45720" rtlCol="0" anchor="b">
            <a:normAutofit/>
          </a:bodyPr>
          <a:lstStyle/>
          <a:p>
            <a:pPr algn="r"/>
            <a:r>
              <a:rPr lang="en-US" sz="5400"/>
              <a:t>Q&amp;A / Discussion</a:t>
            </a:r>
          </a:p>
        </p:txBody>
      </p:sp>
      <p:sp>
        <p:nvSpPr>
          <p:cNvPr id="73" name="Rectangle 27">
            <a:extLst>
              <a:ext uri="{FF2B5EF4-FFF2-40B4-BE49-F238E27FC236}">
                <a16:creationId xmlns:a16="http://schemas.microsoft.com/office/drawing/2014/main" id="{9185A8D7-2F20-4F7A-97BE-21DB1654C7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5" name="Rectangle 28">
            <a:extLst>
              <a:ext uri="{FF2B5EF4-FFF2-40B4-BE49-F238E27FC236}">
                <a16:creationId xmlns:a16="http://schemas.microsoft.com/office/drawing/2014/main" id="{CB65BD56-22B3-4E13-BFCA-B8E8BEB92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7" name="Rectangle 29">
            <a:extLst>
              <a:ext uri="{FF2B5EF4-FFF2-40B4-BE49-F238E27FC236}">
                <a16:creationId xmlns:a16="http://schemas.microsoft.com/office/drawing/2014/main" id="{6790ED68-BCA0-4247-A72F-1CB85DF068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9" name="Isosceles Triangle 78">
            <a:extLst>
              <a:ext uri="{FF2B5EF4-FFF2-40B4-BE49-F238E27FC236}">
                <a16:creationId xmlns:a16="http://schemas.microsoft.com/office/drawing/2014/main" id="{DD0F2B3F-DC55-4FA7-B667-1ACD079209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42702421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Colourful carved figures of humans">
            <a:extLst>
              <a:ext uri="{FF2B5EF4-FFF2-40B4-BE49-F238E27FC236}">
                <a16:creationId xmlns:a16="http://schemas.microsoft.com/office/drawing/2014/main" id="{FA5888FB-CACE-39BD-B41B-F7C41B947DFA}"/>
              </a:ext>
            </a:extLst>
          </p:cNvPr>
          <p:cNvPicPr>
            <a:picLocks noChangeAspect="1"/>
          </p:cNvPicPr>
          <p:nvPr/>
        </p:nvPicPr>
        <p:blipFill>
          <a:blip r:embed="rId2"/>
          <a:srcRect l="8963" r="8730" b="-1"/>
          <a:stretch/>
        </p:blipFill>
        <p:spPr>
          <a:xfrm>
            <a:off x="3702473" y="8466"/>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a:extLst>
              <a:ext uri="{FF2B5EF4-FFF2-40B4-BE49-F238E27FC236}">
                <a16:creationId xmlns:a16="http://schemas.microsoft.com/office/drawing/2014/main" id="{F842B452-F664-2CAF-4B30-2DA2D3C4909D}"/>
              </a:ext>
            </a:extLst>
          </p:cNvPr>
          <p:cNvSpPr>
            <a:spLocks noGrp="1"/>
          </p:cNvSpPr>
          <p:nvPr>
            <p:ph type="title"/>
          </p:nvPr>
        </p:nvSpPr>
        <p:spPr>
          <a:xfrm>
            <a:off x="455083" y="675084"/>
            <a:ext cx="3851123" cy="1320800"/>
          </a:xfrm>
        </p:spPr>
        <p:txBody>
          <a:bodyPr>
            <a:normAutofit/>
          </a:bodyPr>
          <a:lstStyle/>
          <a:p>
            <a:pPr algn="ctr"/>
            <a:r>
              <a:rPr lang="en-US">
                <a:solidFill>
                  <a:schemeClr val="accent3"/>
                </a:solidFill>
              </a:rPr>
              <a:t>Project Introduction</a:t>
            </a:r>
          </a:p>
        </p:txBody>
      </p:sp>
      <p:sp>
        <p:nvSpPr>
          <p:cNvPr id="3" name="Content Placeholder 2">
            <a:extLst>
              <a:ext uri="{FF2B5EF4-FFF2-40B4-BE49-F238E27FC236}">
                <a16:creationId xmlns:a16="http://schemas.microsoft.com/office/drawing/2014/main" id="{9C902715-40DA-8C2D-B3BE-736D4CA910DF}"/>
              </a:ext>
            </a:extLst>
          </p:cNvPr>
          <p:cNvSpPr>
            <a:spLocks noGrp="1"/>
          </p:cNvSpPr>
          <p:nvPr>
            <p:ph idx="1"/>
          </p:nvPr>
        </p:nvSpPr>
        <p:spPr>
          <a:xfrm>
            <a:off x="590204" y="2302143"/>
            <a:ext cx="3851122" cy="3880773"/>
          </a:xfrm>
        </p:spPr>
        <p:txBody>
          <a:bodyPr vert="horz" lIns="91440" tIns="45720" rIns="91440" bIns="45720" rtlCol="0" anchor="t">
            <a:normAutofit/>
          </a:bodyPr>
          <a:lstStyle/>
          <a:p>
            <a:r>
              <a:rPr lang="en-US"/>
              <a:t>The gender pay gap refers to the difference in average earnings between men and women. It illustrates how much less women earn than men on average across different industries, roles, and experience levels.</a:t>
            </a:r>
          </a:p>
          <a:p>
            <a:endParaRPr lang="en-US"/>
          </a:p>
        </p:txBody>
      </p:sp>
      <p:cxnSp>
        <p:nvCxnSpPr>
          <p:cNvPr id="9" name="Straight Connector 8">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3"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5"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235320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Colleagues high-fiving">
            <a:extLst>
              <a:ext uri="{FF2B5EF4-FFF2-40B4-BE49-F238E27FC236}">
                <a16:creationId xmlns:a16="http://schemas.microsoft.com/office/drawing/2014/main" id="{8108EF62-C505-E6C1-2322-8453E6AAD9E3}"/>
              </a:ext>
            </a:extLst>
          </p:cNvPr>
          <p:cNvPicPr>
            <a:picLocks noChangeAspect="1"/>
          </p:cNvPicPr>
          <p:nvPr/>
        </p:nvPicPr>
        <p:blipFill>
          <a:blip r:embed="rId2">
            <a:extLst>
              <a:ext uri="{28A0092B-C50C-407E-A947-70E740481C1C}">
                <a14:useLocalDpi xmlns:a14="http://schemas.microsoft.com/office/drawing/2010/main" val="0"/>
              </a:ext>
            </a:extLst>
          </a:blip>
          <a:srcRect r="22891" b="-2"/>
          <a:stretch/>
        </p:blipFill>
        <p:spPr>
          <a:xfrm>
            <a:off x="3679861" y="0"/>
            <a:ext cx="6910351" cy="6874934"/>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a:extLst>
              <a:ext uri="{FF2B5EF4-FFF2-40B4-BE49-F238E27FC236}">
                <a16:creationId xmlns:a16="http://schemas.microsoft.com/office/drawing/2014/main" id="{6E2ED9D8-2885-4274-9B29-F5F5A32C3B9C}"/>
              </a:ext>
            </a:extLst>
          </p:cNvPr>
          <p:cNvSpPr>
            <a:spLocks noGrp="1"/>
          </p:cNvSpPr>
          <p:nvPr>
            <p:ph type="title"/>
          </p:nvPr>
        </p:nvSpPr>
        <p:spPr>
          <a:xfrm>
            <a:off x="378868" y="584435"/>
            <a:ext cx="3851123" cy="1320800"/>
          </a:xfrm>
        </p:spPr>
        <p:txBody>
          <a:bodyPr>
            <a:normAutofit/>
          </a:bodyPr>
          <a:lstStyle/>
          <a:p>
            <a:r>
              <a:rPr lang="en-US"/>
              <a:t>Project Objective</a:t>
            </a:r>
          </a:p>
        </p:txBody>
      </p:sp>
      <p:sp>
        <p:nvSpPr>
          <p:cNvPr id="3" name="Content Placeholder 2">
            <a:extLst>
              <a:ext uri="{FF2B5EF4-FFF2-40B4-BE49-F238E27FC236}">
                <a16:creationId xmlns:a16="http://schemas.microsoft.com/office/drawing/2014/main" id="{B726FBB8-59D9-89EF-0392-C86138C97C2C}"/>
              </a:ext>
            </a:extLst>
          </p:cNvPr>
          <p:cNvSpPr>
            <a:spLocks noGrp="1"/>
          </p:cNvSpPr>
          <p:nvPr>
            <p:ph idx="1"/>
          </p:nvPr>
        </p:nvSpPr>
        <p:spPr>
          <a:xfrm>
            <a:off x="287162" y="1667729"/>
            <a:ext cx="4034534" cy="4368330"/>
          </a:xfrm>
        </p:spPr>
        <p:txBody>
          <a:bodyPr vert="horz" lIns="91440" tIns="45720" rIns="91440" bIns="45720" rtlCol="0" anchor="t">
            <a:normAutofit lnSpcReduction="10000"/>
          </a:bodyPr>
          <a:lstStyle/>
          <a:p>
            <a:pPr>
              <a:lnSpc>
                <a:spcPct val="90000"/>
              </a:lnSpc>
            </a:pPr>
            <a:r>
              <a:rPr lang="en-US" sz="1500"/>
              <a:t>We chose to analyze the gender pay gap for this project because it’s a pressing societal issue with implications on economic equality, workforce diversity, and talent retention. </a:t>
            </a:r>
          </a:p>
          <a:p>
            <a:pPr>
              <a:lnSpc>
                <a:spcPct val="90000"/>
              </a:lnSpc>
            </a:pPr>
            <a:r>
              <a:rPr lang="en-US" sz="1500"/>
              <a:t>By examining differences in earnings between genders, we can provide insights that help businesses and policymakers allocate budget/resources to address disparities and promote fairness.</a:t>
            </a:r>
          </a:p>
          <a:p>
            <a:pPr>
              <a:lnSpc>
                <a:spcPct val="90000"/>
              </a:lnSpc>
            </a:pPr>
            <a:r>
              <a:rPr lang="en-US" sz="1500"/>
              <a:t> This analysis also helps highlight specific industries or roles with larger gaps, informing targeted actions for equal pay. </a:t>
            </a:r>
          </a:p>
          <a:p>
            <a:pPr>
              <a:lnSpc>
                <a:spcPct val="90000"/>
              </a:lnSpc>
            </a:pPr>
            <a:r>
              <a:rPr lang="en-US" sz="1500"/>
              <a:t>Additionally, visualizing this data can create awareness and foster discussions on the importance of gender equity in the workplace.</a:t>
            </a:r>
          </a:p>
        </p:txBody>
      </p:sp>
      <p:cxnSp>
        <p:nvCxnSpPr>
          <p:cNvPr id="20" name="Straight Connector 19">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1"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3"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5"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3"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23320365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11A4D-A089-6508-1864-66AB336EFE02}"/>
              </a:ext>
            </a:extLst>
          </p:cNvPr>
          <p:cNvSpPr>
            <a:spLocks noGrp="1"/>
          </p:cNvSpPr>
          <p:nvPr>
            <p:ph type="title"/>
          </p:nvPr>
        </p:nvSpPr>
        <p:spPr/>
        <p:txBody>
          <a:bodyPr>
            <a:normAutofit/>
          </a:bodyPr>
          <a:lstStyle/>
          <a:p>
            <a:pPr algn="ctr"/>
            <a:r>
              <a:rPr lang="en-US" sz="4400">
                <a:solidFill>
                  <a:schemeClr val="accent3"/>
                </a:solidFill>
              </a:rPr>
              <a:t>Data Source</a:t>
            </a:r>
          </a:p>
        </p:txBody>
      </p:sp>
      <p:sp>
        <p:nvSpPr>
          <p:cNvPr id="3" name="Content Placeholder 2">
            <a:extLst>
              <a:ext uri="{FF2B5EF4-FFF2-40B4-BE49-F238E27FC236}">
                <a16:creationId xmlns:a16="http://schemas.microsoft.com/office/drawing/2014/main" id="{2DD66465-4FC0-05BD-5A6F-081A6FC0CAE1}"/>
              </a:ext>
            </a:extLst>
          </p:cNvPr>
          <p:cNvSpPr>
            <a:spLocks noGrp="1"/>
          </p:cNvSpPr>
          <p:nvPr>
            <p:ph idx="1"/>
          </p:nvPr>
        </p:nvSpPr>
        <p:spPr/>
        <p:txBody>
          <a:bodyPr vert="horz" lIns="91440" tIns="45720" rIns="91440" bIns="45720" rtlCol="0" anchor="t">
            <a:normAutofit/>
          </a:bodyPr>
          <a:lstStyle/>
          <a:p>
            <a:r>
              <a:rPr lang="en-US"/>
              <a:t>Source  - </a:t>
            </a:r>
            <a:r>
              <a:rPr lang="en-US" u="sng">
                <a:solidFill>
                  <a:srgbClr val="00B0F0"/>
                </a:solidFill>
                <a:hlinkClick r:id="rId2"/>
              </a:rPr>
              <a:t>https://www.kaggle.com/datasets/nilimajauhari/glassdoor-analyze-gender-pay-gap</a:t>
            </a:r>
            <a:endParaRPr lang="en-US" u="sng">
              <a:solidFill>
                <a:srgbClr val="00B0F0"/>
              </a:solidFill>
            </a:endParaRPr>
          </a:p>
          <a:p>
            <a:endParaRPr lang="en-US" u="sng">
              <a:solidFill>
                <a:srgbClr val="00B0F0"/>
              </a:solidFill>
            </a:endParaRPr>
          </a:p>
          <a:p>
            <a:pPr>
              <a:lnSpc>
                <a:spcPct val="150000"/>
              </a:lnSpc>
            </a:pPr>
            <a:r>
              <a:rPr lang="en-US" sz="1800"/>
              <a:t>The dataset we chose originates from Glassdoor, a well-known platform that aggregates and anonymizes employee data on salaries, job titles, and employer ratings across various industries. The data collected includes details on employee pay across genders, offering insights into wage differences by </a:t>
            </a:r>
            <a:r>
              <a:rPr lang="en-US"/>
              <a:t>industry</a:t>
            </a:r>
            <a:r>
              <a:rPr lang="en-US" sz="1800"/>
              <a:t>,</a:t>
            </a:r>
            <a:r>
              <a:rPr lang="en-US"/>
              <a:t> position, and more.</a:t>
            </a:r>
            <a:endParaRPr lang="en-US" sz="1800"/>
          </a:p>
          <a:p>
            <a:endParaRPr lang="en-US" u="sng">
              <a:solidFill>
                <a:srgbClr val="00B0F0"/>
              </a:solidFill>
            </a:endParaRPr>
          </a:p>
        </p:txBody>
      </p:sp>
    </p:spTree>
    <p:extLst>
      <p:ext uri="{BB962C8B-B14F-4D97-AF65-F5344CB8AC3E}">
        <p14:creationId xmlns:p14="http://schemas.microsoft.com/office/powerpoint/2010/main" val="37150854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A6691-4049-A914-9CCD-CF81C334BEC6}"/>
              </a:ext>
            </a:extLst>
          </p:cNvPr>
          <p:cNvSpPr>
            <a:spLocks noGrp="1"/>
          </p:cNvSpPr>
          <p:nvPr>
            <p:ph type="title"/>
          </p:nvPr>
        </p:nvSpPr>
        <p:spPr>
          <a:xfrm>
            <a:off x="973981" y="353568"/>
            <a:ext cx="8003371" cy="918464"/>
          </a:xfrm>
        </p:spPr>
        <p:txBody>
          <a:bodyPr>
            <a:normAutofit/>
          </a:bodyPr>
          <a:lstStyle/>
          <a:p>
            <a:pPr algn="ctr"/>
            <a:r>
              <a:rPr lang="en-US" sz="4000"/>
              <a:t>Data Description</a:t>
            </a:r>
          </a:p>
        </p:txBody>
      </p:sp>
      <p:sp>
        <p:nvSpPr>
          <p:cNvPr id="4" name="Rectangle 1">
            <a:extLst>
              <a:ext uri="{FF2B5EF4-FFF2-40B4-BE49-F238E27FC236}">
                <a16:creationId xmlns:a16="http://schemas.microsoft.com/office/drawing/2014/main" id="{D7D38562-9C0A-F3EA-5B24-409750CC6040}"/>
              </a:ext>
            </a:extLst>
          </p:cNvPr>
          <p:cNvSpPr>
            <a:spLocks noGrp="1" noChangeArrowheads="1"/>
          </p:cNvSpPr>
          <p:nvPr>
            <p:ph idx="1"/>
          </p:nvPr>
        </p:nvSpPr>
        <p:spPr bwMode="auto">
          <a:xfrm>
            <a:off x="462183" y="1269666"/>
            <a:ext cx="9246425" cy="54425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defTabSz="914400" eaLnBrk="0" fontAlgn="base" hangingPunct="0">
              <a:lnSpc>
                <a:spcPct val="150000"/>
              </a:lnSpc>
              <a:spcBef>
                <a:spcPct val="0"/>
              </a:spcBef>
              <a:spcAft>
                <a:spcPct val="0"/>
              </a:spcAft>
              <a:buClrTx/>
              <a:buSzTx/>
            </a:pPr>
            <a:r>
              <a:rPr kumimoji="0" lang="en-US" altLang="en-US" b="1" i="0" u="none" strike="noStrike" cap="none" normalizeH="0" baseline="0">
                <a:ln>
                  <a:noFill/>
                </a:ln>
                <a:solidFill>
                  <a:schemeClr val="accent5"/>
                </a:solidFill>
                <a:effectLst/>
                <a:latin typeface="Arial"/>
                <a:cs typeface="Arial"/>
              </a:rPr>
              <a:t>Gender: </a:t>
            </a:r>
            <a:r>
              <a:rPr kumimoji="0" lang="en-US" altLang="en-US" b="0" i="0" u="none" strike="noStrike" cap="none" normalizeH="0" baseline="0">
                <a:ln>
                  <a:noFill/>
                </a:ln>
                <a:solidFill>
                  <a:schemeClr val="tx1"/>
                </a:solidFill>
                <a:effectLst/>
                <a:latin typeface="Arial"/>
                <a:cs typeface="Arial"/>
              </a:rPr>
              <a:t>Employee gender, often male, female, or non-binary, used to analyze pay gaps.</a:t>
            </a:r>
            <a:endParaRPr lang="en-US"/>
          </a:p>
          <a:p>
            <a:pPr defTabSz="914400" eaLnBrk="0" fontAlgn="base" hangingPunct="0">
              <a:lnSpc>
                <a:spcPct val="150000"/>
              </a:lnSpc>
              <a:spcBef>
                <a:spcPct val="0"/>
              </a:spcBef>
              <a:spcAft>
                <a:spcPct val="0"/>
              </a:spcAft>
              <a:buClrTx/>
              <a:buSzTx/>
            </a:pPr>
            <a:r>
              <a:rPr lang="en-US" altLang="en-US" b="1">
                <a:solidFill>
                  <a:schemeClr val="accent5"/>
                </a:solidFill>
                <a:latin typeface="Arial"/>
                <a:cs typeface="Arial"/>
              </a:rPr>
              <a:t>Job Title: </a:t>
            </a:r>
            <a:r>
              <a:rPr lang="en-US" altLang="en-US">
                <a:solidFill>
                  <a:schemeClr val="tx1"/>
                </a:solidFill>
                <a:latin typeface="Arial"/>
                <a:cs typeface="Arial"/>
              </a:rPr>
              <a:t>The name of the job position (e.g. Data Scientist, Graphic Designer)</a:t>
            </a:r>
          </a:p>
          <a:p>
            <a:pPr defTabSz="914400">
              <a:lnSpc>
                <a:spcPct val="150000"/>
              </a:lnSpc>
              <a:spcBef>
                <a:spcPct val="0"/>
              </a:spcBef>
              <a:spcAft>
                <a:spcPct val="0"/>
              </a:spcAft>
              <a:buClrTx/>
              <a:buSzTx/>
            </a:pPr>
            <a:r>
              <a:rPr kumimoji="0" lang="en-US" altLang="en-US" b="1" i="0" u="none" strike="noStrike" cap="none" normalizeH="0" baseline="0">
                <a:ln>
                  <a:noFill/>
                </a:ln>
                <a:solidFill>
                  <a:schemeClr val="accent5"/>
                </a:solidFill>
                <a:effectLst/>
                <a:latin typeface="Arial"/>
                <a:cs typeface="Arial"/>
              </a:rPr>
              <a:t>Age Category: </a:t>
            </a:r>
            <a:r>
              <a:rPr kumimoji="0" lang="en-US" altLang="en-US" b="0" i="0" u="none" strike="noStrike" cap="none" normalizeH="0" baseline="0">
                <a:ln>
                  <a:noFill/>
                </a:ln>
                <a:solidFill>
                  <a:schemeClr val="tx1"/>
                </a:solidFill>
                <a:effectLst/>
                <a:latin typeface="Arial"/>
                <a:cs typeface="Arial"/>
              </a:rPr>
              <a:t>Age range (e.g., "</a:t>
            </a:r>
            <a:r>
              <a:rPr lang="en-US" altLang="en-US">
                <a:solidFill>
                  <a:schemeClr val="tx1"/>
                </a:solidFill>
                <a:latin typeface="Arial"/>
                <a:cs typeface="Arial"/>
              </a:rPr>
              <a:t>21-30</a:t>
            </a:r>
            <a:r>
              <a:rPr kumimoji="0" lang="en-US" altLang="en-US" b="0" i="0" u="none" strike="noStrike" cap="none" normalizeH="0" baseline="0">
                <a:ln>
                  <a:noFill/>
                </a:ln>
                <a:solidFill>
                  <a:schemeClr val="tx1"/>
                </a:solidFill>
                <a:effectLst/>
                <a:latin typeface="Arial"/>
                <a:cs typeface="Arial"/>
              </a:rPr>
              <a:t>"), showing trends by life stage.</a:t>
            </a:r>
            <a:endParaRPr lang="en-US">
              <a:solidFill>
                <a:schemeClr val="tx1"/>
              </a:solidFill>
            </a:endParaRPr>
          </a:p>
          <a:p>
            <a:pPr defTabSz="914400" eaLnBrk="0" fontAlgn="base" hangingPunct="0">
              <a:lnSpc>
                <a:spcPct val="150000"/>
              </a:lnSpc>
              <a:spcBef>
                <a:spcPct val="0"/>
              </a:spcBef>
              <a:spcAft>
                <a:spcPct val="0"/>
              </a:spcAft>
              <a:buClrTx/>
              <a:buSzTx/>
            </a:pPr>
            <a:r>
              <a:rPr lang="en-US" altLang="en-US" b="1">
                <a:solidFill>
                  <a:schemeClr val="accent5"/>
                </a:solidFill>
                <a:latin typeface="Arial"/>
                <a:cs typeface="Arial"/>
              </a:rPr>
              <a:t>Age: </a:t>
            </a:r>
            <a:r>
              <a:rPr lang="en-US" altLang="en-US">
                <a:solidFill>
                  <a:schemeClr val="tx1"/>
                </a:solidFill>
                <a:latin typeface="Arial"/>
                <a:cs typeface="Arial"/>
              </a:rPr>
              <a:t>Age of the employee</a:t>
            </a:r>
          </a:p>
          <a:p>
            <a:pPr defTabSz="914400">
              <a:lnSpc>
                <a:spcPct val="150000"/>
              </a:lnSpc>
              <a:spcBef>
                <a:spcPct val="0"/>
              </a:spcBef>
              <a:spcAft>
                <a:spcPct val="0"/>
              </a:spcAft>
              <a:buClrTx/>
              <a:buSzTx/>
            </a:pPr>
            <a:r>
              <a:rPr kumimoji="0" lang="en-US" altLang="en-US" b="1" i="0" u="none" strike="noStrike" cap="none" normalizeH="0" baseline="0">
                <a:ln>
                  <a:noFill/>
                </a:ln>
                <a:solidFill>
                  <a:schemeClr val="accent5"/>
                </a:solidFill>
                <a:effectLst/>
                <a:latin typeface="Arial"/>
                <a:cs typeface="Arial"/>
              </a:rPr>
              <a:t>Performance Evaluation: </a:t>
            </a:r>
            <a:r>
              <a:rPr kumimoji="0" lang="en-US" altLang="en-US" b="0" i="0" u="none" strike="noStrike" cap="none" normalizeH="0" baseline="0">
                <a:ln>
                  <a:noFill/>
                </a:ln>
                <a:solidFill>
                  <a:schemeClr val="tx1"/>
                </a:solidFill>
                <a:effectLst/>
                <a:latin typeface="Arial"/>
                <a:cs typeface="Arial"/>
              </a:rPr>
              <a:t>Job performance rating</a:t>
            </a:r>
            <a:r>
              <a:rPr lang="en-US" altLang="en-US">
                <a:solidFill>
                  <a:schemeClr val="tx1"/>
                </a:solidFill>
                <a:latin typeface="Arial"/>
                <a:cs typeface="Arial"/>
              </a:rPr>
              <a:t> (e.g. "1" as high and "5" as low),</a:t>
            </a:r>
            <a:r>
              <a:rPr kumimoji="0" lang="en-US" altLang="en-US" b="0" i="0" u="none" strike="noStrike" cap="none" normalizeH="0" baseline="0">
                <a:ln>
                  <a:noFill/>
                </a:ln>
                <a:solidFill>
                  <a:schemeClr val="tx1"/>
                </a:solidFill>
                <a:effectLst/>
                <a:latin typeface="Arial"/>
                <a:cs typeface="Arial"/>
              </a:rPr>
              <a:t> impacting pay and promotions.</a:t>
            </a:r>
            <a:endParaRPr lang="en-US" altLang="en-US" b="0" i="0" u="none" strike="noStrike" cap="none" normalizeH="0" baseline="0">
              <a:ln>
                <a:noFill/>
              </a:ln>
              <a:solidFill>
                <a:schemeClr val="tx1"/>
              </a:solidFill>
              <a:effectLst/>
              <a:latin typeface="Arial"/>
              <a:cs typeface="Arial"/>
            </a:endParaRPr>
          </a:p>
          <a:p>
            <a:pPr defTabSz="914400" eaLnBrk="0" fontAlgn="base" hangingPunct="0">
              <a:lnSpc>
                <a:spcPct val="150000"/>
              </a:lnSpc>
              <a:spcBef>
                <a:spcPct val="0"/>
              </a:spcBef>
              <a:spcAft>
                <a:spcPct val="0"/>
              </a:spcAft>
              <a:buClrTx/>
              <a:buSzTx/>
            </a:pPr>
            <a:r>
              <a:rPr kumimoji="0" lang="en-US" altLang="en-US" b="1" i="0" u="none" strike="noStrike" cap="none" normalizeH="0" baseline="0">
                <a:ln>
                  <a:noFill/>
                </a:ln>
                <a:solidFill>
                  <a:schemeClr val="accent5"/>
                </a:solidFill>
                <a:effectLst/>
                <a:latin typeface="Arial"/>
                <a:cs typeface="Arial"/>
              </a:rPr>
              <a:t>Dept: </a:t>
            </a:r>
            <a:r>
              <a:rPr kumimoji="0" lang="en-US" altLang="en-US" b="0" i="0" u="none" strike="noStrike" cap="none" normalizeH="0" baseline="0">
                <a:ln>
                  <a:noFill/>
                </a:ln>
                <a:solidFill>
                  <a:schemeClr val="tx1"/>
                </a:solidFill>
                <a:effectLst/>
                <a:latin typeface="Arial"/>
                <a:cs typeface="Arial"/>
              </a:rPr>
              <a:t>Employee’s department (e.g., </a:t>
            </a:r>
            <a:r>
              <a:rPr lang="en-US" altLang="en-US">
                <a:solidFill>
                  <a:schemeClr val="tx1"/>
                </a:solidFill>
                <a:latin typeface="Arial"/>
                <a:cs typeface="Arial"/>
              </a:rPr>
              <a:t>"Sales"</a:t>
            </a:r>
            <a:r>
              <a:rPr kumimoji="0" lang="en-US" altLang="en-US" b="0" i="0" u="none" strike="noStrike" cap="none" normalizeH="0" baseline="0">
                <a:ln>
                  <a:noFill/>
                </a:ln>
                <a:solidFill>
                  <a:schemeClr val="tx1"/>
                </a:solidFill>
                <a:effectLst/>
                <a:latin typeface="Arial"/>
                <a:cs typeface="Arial"/>
              </a:rPr>
              <a:t> or </a:t>
            </a:r>
            <a:r>
              <a:rPr lang="en-US" altLang="en-US">
                <a:solidFill>
                  <a:schemeClr val="tx1"/>
                </a:solidFill>
                <a:latin typeface="Arial"/>
                <a:cs typeface="Arial"/>
              </a:rPr>
              <a:t>"Engineering"),</a:t>
            </a:r>
            <a:r>
              <a:rPr kumimoji="0" lang="en-US" altLang="en-US" b="0" i="0" u="none" strike="noStrike" cap="none" normalizeH="0" baseline="0">
                <a:ln>
                  <a:noFill/>
                </a:ln>
                <a:solidFill>
                  <a:schemeClr val="tx1"/>
                </a:solidFill>
                <a:effectLst/>
                <a:latin typeface="Arial"/>
                <a:cs typeface="Arial"/>
              </a:rPr>
              <a:t> indicating job function.</a:t>
            </a:r>
            <a:endParaRPr lang="en-US" altLang="en-US" b="0" i="0" u="none" strike="noStrike" cap="none" normalizeH="0" baseline="0">
              <a:ln>
                <a:noFill/>
              </a:ln>
              <a:solidFill>
                <a:schemeClr val="tx1"/>
              </a:solidFill>
              <a:effectLst/>
              <a:latin typeface="Arial"/>
              <a:cs typeface="Arial"/>
            </a:endParaRPr>
          </a:p>
          <a:p>
            <a:pPr defTabSz="914400">
              <a:lnSpc>
                <a:spcPct val="150000"/>
              </a:lnSpc>
              <a:spcBef>
                <a:spcPct val="0"/>
              </a:spcBef>
              <a:spcAft>
                <a:spcPct val="0"/>
              </a:spcAft>
              <a:buClrTx/>
              <a:buSzTx/>
            </a:pPr>
            <a:r>
              <a:rPr lang="en-US" altLang="en-US" b="1">
                <a:solidFill>
                  <a:schemeClr val="accent5"/>
                </a:solidFill>
                <a:latin typeface="Arial"/>
                <a:cs typeface="Arial"/>
              </a:rPr>
              <a:t>Seniority: </a:t>
            </a:r>
            <a:r>
              <a:rPr lang="en-US" altLang="en-US">
                <a:solidFill>
                  <a:schemeClr val="tx1"/>
                </a:solidFill>
                <a:latin typeface="Arial"/>
                <a:cs typeface="Arial"/>
              </a:rPr>
              <a:t>Experience level, e.g. Entry represented as "1" and </a:t>
            </a:r>
            <a:r>
              <a:rPr lang="en-US">
                <a:solidFill>
                  <a:schemeClr val="tx1"/>
                </a:solidFill>
                <a:latin typeface="Arial"/>
                <a:cs typeface="Arial"/>
              </a:rPr>
              <a:t>Senior as </a:t>
            </a:r>
            <a:r>
              <a:rPr lang="en-US" altLang="en-US">
                <a:solidFill>
                  <a:schemeClr val="tx1"/>
                </a:solidFill>
                <a:latin typeface="Arial"/>
                <a:cs typeface="Arial"/>
              </a:rPr>
              <a:t>"5".</a:t>
            </a:r>
            <a:endParaRPr lang="en-US">
              <a:solidFill>
                <a:schemeClr val="tx1"/>
              </a:solidFill>
            </a:endParaRPr>
          </a:p>
          <a:p>
            <a:pPr defTabSz="914400">
              <a:lnSpc>
                <a:spcPct val="150000"/>
              </a:lnSpc>
              <a:spcBef>
                <a:spcPct val="0"/>
              </a:spcBef>
              <a:spcAft>
                <a:spcPct val="0"/>
              </a:spcAft>
              <a:buClrTx/>
              <a:buSzTx/>
            </a:pPr>
            <a:r>
              <a:rPr kumimoji="0" lang="en-US" altLang="en-US" b="1" i="0" u="none" strike="noStrike" cap="none" normalizeH="0" baseline="0">
                <a:ln>
                  <a:noFill/>
                </a:ln>
                <a:solidFill>
                  <a:schemeClr val="accent5"/>
                </a:solidFill>
                <a:effectLst/>
                <a:latin typeface="Arial"/>
                <a:cs typeface="Arial"/>
              </a:rPr>
              <a:t>Base Pay: </a:t>
            </a:r>
            <a:r>
              <a:rPr kumimoji="0" lang="en-US" altLang="en-US" b="0" i="0" u="none" strike="noStrike" cap="none" normalizeH="0" baseline="0">
                <a:ln>
                  <a:noFill/>
                </a:ln>
                <a:solidFill>
                  <a:schemeClr val="tx1"/>
                </a:solidFill>
                <a:effectLst/>
                <a:latin typeface="Arial"/>
                <a:cs typeface="Arial"/>
              </a:rPr>
              <a:t>Fixed salary excluding bonuses.</a:t>
            </a:r>
            <a:endParaRPr lang="en-US" altLang="en-US" b="0" i="0" u="none" strike="noStrike" cap="none" normalizeH="0" baseline="0">
              <a:ln>
                <a:noFill/>
              </a:ln>
              <a:solidFill>
                <a:schemeClr val="tx1"/>
              </a:solidFill>
              <a:effectLst/>
              <a:latin typeface="Arial"/>
              <a:cs typeface="Arial"/>
            </a:endParaRPr>
          </a:p>
          <a:p>
            <a:pPr defTabSz="914400" eaLnBrk="0" fontAlgn="base" hangingPunct="0">
              <a:lnSpc>
                <a:spcPct val="150000"/>
              </a:lnSpc>
              <a:spcBef>
                <a:spcPct val="0"/>
              </a:spcBef>
              <a:spcAft>
                <a:spcPct val="0"/>
              </a:spcAft>
              <a:buClrTx/>
              <a:buSzTx/>
            </a:pPr>
            <a:r>
              <a:rPr kumimoji="0" lang="en-US" altLang="en-US" b="1" i="0" u="none" strike="noStrike" cap="none" normalizeH="0" baseline="0">
                <a:ln>
                  <a:noFill/>
                </a:ln>
                <a:solidFill>
                  <a:schemeClr val="accent5"/>
                </a:solidFill>
                <a:effectLst/>
                <a:latin typeface="Arial"/>
                <a:cs typeface="Arial"/>
              </a:rPr>
              <a:t>Bonus: </a:t>
            </a:r>
            <a:r>
              <a:rPr kumimoji="0" lang="en-US" altLang="en-US" b="0" i="0" u="none" strike="noStrike" cap="none" normalizeH="0" baseline="0">
                <a:ln>
                  <a:noFill/>
                </a:ln>
                <a:solidFill>
                  <a:schemeClr val="tx1"/>
                </a:solidFill>
                <a:effectLst/>
                <a:latin typeface="Arial"/>
                <a:cs typeface="Arial"/>
              </a:rPr>
              <a:t>Additional pay, often annual, for achievements.</a:t>
            </a:r>
            <a:endParaRPr lang="en-US" altLang="en-US" b="0" i="0" u="none" strike="noStrike" cap="none" normalizeH="0" baseline="0">
              <a:ln>
                <a:noFill/>
              </a:ln>
              <a:solidFill>
                <a:schemeClr val="tx1"/>
              </a:solidFill>
              <a:effectLst/>
              <a:latin typeface="Arial"/>
              <a:cs typeface="Arial"/>
            </a:endParaRPr>
          </a:p>
          <a:p>
            <a:pPr defTabSz="914400" eaLnBrk="0" fontAlgn="base" hangingPunct="0">
              <a:lnSpc>
                <a:spcPct val="150000"/>
              </a:lnSpc>
              <a:spcBef>
                <a:spcPct val="0"/>
              </a:spcBef>
              <a:spcAft>
                <a:spcPct val="0"/>
              </a:spcAft>
              <a:buClrTx/>
              <a:buSzTx/>
            </a:pPr>
            <a:r>
              <a:rPr kumimoji="0" lang="en-US" altLang="en-US" b="1" i="0" u="none" strike="noStrike" cap="none" normalizeH="0" baseline="0">
                <a:ln>
                  <a:noFill/>
                </a:ln>
                <a:solidFill>
                  <a:schemeClr val="accent5"/>
                </a:solidFill>
                <a:effectLst/>
                <a:latin typeface="Arial"/>
                <a:cs typeface="Arial"/>
              </a:rPr>
              <a:t>Education: </a:t>
            </a:r>
            <a:r>
              <a:rPr kumimoji="0" lang="en-US" altLang="en-US" b="0" i="0" u="none" strike="noStrike" cap="none" normalizeH="0" baseline="0">
                <a:ln>
                  <a:noFill/>
                </a:ln>
                <a:solidFill>
                  <a:schemeClr val="tx1"/>
                </a:solidFill>
                <a:effectLst/>
                <a:latin typeface="Arial"/>
                <a:cs typeface="Arial"/>
              </a:rPr>
              <a:t>Highest completed education level</a:t>
            </a:r>
            <a:r>
              <a:rPr lang="en-US" altLang="en-US">
                <a:solidFill>
                  <a:schemeClr val="tx1"/>
                </a:solidFill>
                <a:latin typeface="Arial"/>
                <a:cs typeface="Arial"/>
              </a:rPr>
              <a:t> like "College" and "Masters",</a:t>
            </a:r>
            <a:r>
              <a:rPr kumimoji="0" lang="en-US" altLang="en-US" b="0" i="0" u="none" strike="noStrike" cap="none" normalizeH="0" baseline="0">
                <a:ln>
                  <a:noFill/>
                </a:ln>
                <a:solidFill>
                  <a:schemeClr val="tx1"/>
                </a:solidFill>
                <a:effectLst/>
                <a:latin typeface="Arial"/>
                <a:cs typeface="Arial"/>
              </a:rPr>
              <a:t> analyzed for pay correlation.</a:t>
            </a:r>
            <a:endParaRPr lang="en-US" altLang="en-US" b="0" i="0" u="none" strike="noStrike" cap="none" normalizeH="0" baseline="0">
              <a:ln>
                <a:noFill/>
              </a:ln>
              <a:solidFill>
                <a:schemeClr val="tx1"/>
              </a:solidFill>
              <a:effectLst/>
              <a:latin typeface="Arial"/>
              <a:cs typeface="Arial"/>
            </a:endParaRPr>
          </a:p>
        </p:txBody>
      </p:sp>
    </p:spTree>
    <p:extLst>
      <p:ext uri="{BB962C8B-B14F-4D97-AF65-F5344CB8AC3E}">
        <p14:creationId xmlns:p14="http://schemas.microsoft.com/office/powerpoint/2010/main" val="990565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A4B495-ED61-F503-07D3-34D1249C0E97}"/>
              </a:ext>
            </a:extLst>
          </p:cNvPr>
          <p:cNvSpPr>
            <a:spLocks noGrp="1"/>
          </p:cNvSpPr>
          <p:nvPr>
            <p:ph type="title"/>
          </p:nvPr>
        </p:nvSpPr>
        <p:spPr>
          <a:xfrm>
            <a:off x="5536734" y="609600"/>
            <a:ext cx="3737268" cy="1320800"/>
          </a:xfrm>
        </p:spPr>
        <p:txBody>
          <a:bodyPr>
            <a:normAutofit/>
          </a:bodyPr>
          <a:lstStyle/>
          <a:p>
            <a:pPr algn="ctr"/>
            <a:r>
              <a:rPr lang="en-US" sz="4000">
                <a:solidFill>
                  <a:schemeClr val="accent3"/>
                </a:solidFill>
              </a:rPr>
              <a:t>Data</a:t>
            </a:r>
            <a:r>
              <a:rPr lang="en-US" sz="4000"/>
              <a:t> </a:t>
            </a:r>
            <a:r>
              <a:rPr lang="en-US" sz="4000">
                <a:solidFill>
                  <a:schemeClr val="accent3"/>
                </a:solidFill>
              </a:rPr>
              <a:t>Overview</a:t>
            </a:r>
          </a:p>
        </p:txBody>
      </p:sp>
      <p:sp>
        <p:nvSpPr>
          <p:cNvPr id="3" name="Content Placeholder 2">
            <a:extLst>
              <a:ext uri="{FF2B5EF4-FFF2-40B4-BE49-F238E27FC236}">
                <a16:creationId xmlns:a16="http://schemas.microsoft.com/office/drawing/2014/main" id="{A8CD7FEB-A6A2-0501-FE91-F94670C0847E}"/>
              </a:ext>
            </a:extLst>
          </p:cNvPr>
          <p:cNvSpPr>
            <a:spLocks noGrp="1"/>
          </p:cNvSpPr>
          <p:nvPr>
            <p:ph idx="1"/>
          </p:nvPr>
        </p:nvSpPr>
        <p:spPr>
          <a:xfrm>
            <a:off x="5191138" y="1708117"/>
            <a:ext cx="4428459" cy="4201877"/>
          </a:xfrm>
        </p:spPr>
        <p:txBody>
          <a:bodyPr>
            <a:normAutofit/>
          </a:bodyPr>
          <a:lstStyle/>
          <a:p>
            <a:pPr>
              <a:lnSpc>
                <a:spcPct val="150000"/>
              </a:lnSpc>
            </a:pPr>
            <a:r>
              <a:rPr lang="en-US" sz="1600"/>
              <a:t>The reason we chose this dataset is because it includes relevant information like job titles, years of experience, and industry types, which allows us to examine multiple factors affecting pay disparities. Additionally, Glassdoor’s platform is widely used, so the dataset reflects real-world conditions and diverse employment environments, providing a reliable foundation for our analysis.</a:t>
            </a:r>
          </a:p>
          <a:p>
            <a:pPr>
              <a:lnSpc>
                <a:spcPct val="90000"/>
              </a:lnSpc>
            </a:pPr>
            <a:endParaRPr lang="en-US" sz="1000"/>
          </a:p>
        </p:txBody>
      </p:sp>
      <p:pic>
        <p:nvPicPr>
          <p:cNvPr id="30" name="Picture 29" descr="Students studying with teacher overlooking">
            <a:extLst>
              <a:ext uri="{FF2B5EF4-FFF2-40B4-BE49-F238E27FC236}">
                <a16:creationId xmlns:a16="http://schemas.microsoft.com/office/drawing/2014/main" id="{0F1500D2-398F-22C8-393E-425992F205D1}"/>
              </a:ext>
            </a:extLst>
          </p:cNvPr>
          <p:cNvPicPr>
            <a:picLocks noChangeAspect="1"/>
          </p:cNvPicPr>
          <p:nvPr/>
        </p:nvPicPr>
        <p:blipFill>
          <a:blip r:embed="rId2">
            <a:extLst>
              <a:ext uri="{28A0092B-C50C-407E-A947-70E740481C1C}">
                <a14:useLocalDpi xmlns:a14="http://schemas.microsoft.com/office/drawing/2010/main" val="0"/>
              </a:ext>
            </a:extLst>
          </a:blip>
          <a:srcRect l="37729" r="9760" b="-2"/>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70" name="Isosceles Triangle 6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3987696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CABFB-F729-9D49-2DE8-69A01FE3F44E}"/>
              </a:ext>
            </a:extLst>
          </p:cNvPr>
          <p:cNvSpPr>
            <a:spLocks noGrp="1"/>
          </p:cNvSpPr>
          <p:nvPr>
            <p:ph type="title"/>
          </p:nvPr>
        </p:nvSpPr>
        <p:spPr/>
        <p:txBody>
          <a:bodyPr>
            <a:normAutofit/>
          </a:bodyPr>
          <a:lstStyle/>
          <a:p>
            <a:pPr algn="ctr"/>
            <a:r>
              <a:rPr lang="en-US" sz="4400"/>
              <a:t>Data Manipulation</a:t>
            </a:r>
          </a:p>
        </p:txBody>
      </p:sp>
      <p:sp>
        <p:nvSpPr>
          <p:cNvPr id="3" name="Content Placeholder 2">
            <a:extLst>
              <a:ext uri="{FF2B5EF4-FFF2-40B4-BE49-F238E27FC236}">
                <a16:creationId xmlns:a16="http://schemas.microsoft.com/office/drawing/2014/main" id="{BCC683F4-2B11-F608-7EE4-DC3D3C37253D}"/>
              </a:ext>
            </a:extLst>
          </p:cNvPr>
          <p:cNvSpPr>
            <a:spLocks noGrp="1"/>
          </p:cNvSpPr>
          <p:nvPr>
            <p:ph idx="1"/>
          </p:nvPr>
        </p:nvSpPr>
        <p:spPr/>
        <p:txBody>
          <a:bodyPr vert="horz" lIns="91440" tIns="45720" rIns="91440" bIns="45720" rtlCol="0" anchor="t">
            <a:normAutofit/>
          </a:bodyPr>
          <a:lstStyle/>
          <a:p>
            <a:r>
              <a:rPr lang="en-US" sz="2800">
                <a:solidFill>
                  <a:schemeClr val="accent3"/>
                </a:solidFill>
              </a:rPr>
              <a:t>Populated Age Category - </a:t>
            </a:r>
            <a:r>
              <a:rPr lang="en-US" sz="2800"/>
              <a:t>The data manipulation process involves categorizing each employee’s age into specified ranges (e.g., 21-30, 31-40). The Age data is very thinly sliced which makes it hard to visualize any wage differences on such small slices. To bypass this issue, we created a new column in the data frame to categorize data for better visualization.</a:t>
            </a:r>
          </a:p>
        </p:txBody>
      </p:sp>
    </p:spTree>
    <p:extLst>
      <p:ext uri="{BB962C8B-B14F-4D97-AF65-F5344CB8AC3E}">
        <p14:creationId xmlns:p14="http://schemas.microsoft.com/office/powerpoint/2010/main" val="28997144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B0453-900A-4FA8-FBFE-6672A2B2CC8D}"/>
              </a:ext>
            </a:extLst>
          </p:cNvPr>
          <p:cNvSpPr>
            <a:spLocks noGrp="1"/>
          </p:cNvSpPr>
          <p:nvPr>
            <p:ph type="title"/>
          </p:nvPr>
        </p:nvSpPr>
        <p:spPr>
          <a:xfrm>
            <a:off x="677334" y="344538"/>
            <a:ext cx="8596668" cy="1320800"/>
          </a:xfrm>
        </p:spPr>
        <p:txBody>
          <a:bodyPr>
            <a:normAutofit/>
          </a:bodyPr>
          <a:lstStyle/>
          <a:p>
            <a:pPr algn="ctr"/>
            <a:r>
              <a:rPr lang="en-US" sz="4400">
                <a:solidFill>
                  <a:schemeClr val="accent3"/>
                </a:solidFill>
              </a:rPr>
              <a:t>Tech Stack</a:t>
            </a:r>
          </a:p>
        </p:txBody>
      </p:sp>
      <p:pic>
        <p:nvPicPr>
          <p:cNvPr id="4" name="Picture 3" descr="A close up of a logo&#10;&#10;Description automatically generated">
            <a:extLst>
              <a:ext uri="{FF2B5EF4-FFF2-40B4-BE49-F238E27FC236}">
                <a16:creationId xmlns:a16="http://schemas.microsoft.com/office/drawing/2014/main" id="{0D16C976-CEBE-BC54-3689-788D1D5A0183}"/>
              </a:ext>
            </a:extLst>
          </p:cNvPr>
          <p:cNvPicPr>
            <a:picLocks noChangeAspect="1"/>
          </p:cNvPicPr>
          <p:nvPr/>
        </p:nvPicPr>
        <p:blipFill>
          <a:blip r:embed="rId2"/>
          <a:stretch>
            <a:fillRect/>
          </a:stretch>
        </p:blipFill>
        <p:spPr>
          <a:xfrm>
            <a:off x="486440" y="3373170"/>
            <a:ext cx="1552987" cy="720200"/>
          </a:xfrm>
          <a:prstGeom prst="rect">
            <a:avLst/>
          </a:prstGeom>
        </p:spPr>
      </p:pic>
      <p:sp>
        <p:nvSpPr>
          <p:cNvPr id="5" name="TextBox 4">
            <a:extLst>
              <a:ext uri="{FF2B5EF4-FFF2-40B4-BE49-F238E27FC236}">
                <a16:creationId xmlns:a16="http://schemas.microsoft.com/office/drawing/2014/main" id="{9DFB8343-B731-E5F9-E204-1C383CB59998}"/>
              </a:ext>
            </a:extLst>
          </p:cNvPr>
          <p:cNvSpPr txBox="1"/>
          <p:nvPr/>
        </p:nvSpPr>
        <p:spPr>
          <a:xfrm>
            <a:off x="2246893" y="3429000"/>
            <a:ext cx="7809737"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Flexible and powerful data structures that make working with labeled or relational data easy and intuitive. </a:t>
            </a:r>
            <a:r>
              <a:rPr lang="en-US" dirty="0"/>
              <a:t>We</a:t>
            </a:r>
            <a:r>
              <a:rPr lang="en-US"/>
              <a:t> used pandas to validate data for null values, filter data, and to add additional attributes for effective visualizations.</a:t>
            </a:r>
          </a:p>
        </p:txBody>
      </p:sp>
      <p:pic>
        <p:nvPicPr>
          <p:cNvPr id="7" name="Picture 6">
            <a:extLst>
              <a:ext uri="{FF2B5EF4-FFF2-40B4-BE49-F238E27FC236}">
                <a16:creationId xmlns:a16="http://schemas.microsoft.com/office/drawing/2014/main" id="{242A6A45-2131-F33A-7C01-D07144C5F357}"/>
              </a:ext>
            </a:extLst>
          </p:cNvPr>
          <p:cNvPicPr>
            <a:picLocks noChangeAspect="1"/>
          </p:cNvPicPr>
          <p:nvPr/>
        </p:nvPicPr>
        <p:blipFill>
          <a:blip r:embed="rId3"/>
          <a:stretch>
            <a:fillRect/>
          </a:stretch>
        </p:blipFill>
        <p:spPr>
          <a:xfrm>
            <a:off x="527761" y="2276155"/>
            <a:ext cx="598222" cy="464860"/>
          </a:xfrm>
          <a:prstGeom prst="rect">
            <a:avLst/>
          </a:prstGeom>
        </p:spPr>
      </p:pic>
      <p:sp>
        <p:nvSpPr>
          <p:cNvPr id="8" name="TextBox 7">
            <a:extLst>
              <a:ext uri="{FF2B5EF4-FFF2-40B4-BE49-F238E27FC236}">
                <a16:creationId xmlns:a16="http://schemas.microsoft.com/office/drawing/2014/main" id="{94B7DED3-1472-98DA-9842-D6E6C7706BC8}"/>
              </a:ext>
            </a:extLst>
          </p:cNvPr>
          <p:cNvSpPr txBox="1"/>
          <p:nvPr/>
        </p:nvSpPr>
        <p:spPr>
          <a:xfrm>
            <a:off x="1022349" y="2306604"/>
            <a:ext cx="1253798" cy="369332"/>
          </a:xfrm>
          <a:prstGeom prst="rect">
            <a:avLst/>
          </a:prstGeom>
          <a:noFill/>
        </p:spPr>
        <p:txBody>
          <a:bodyPr wrap="square" rtlCol="0">
            <a:spAutoFit/>
          </a:bodyPr>
          <a:lstStyle/>
          <a:p>
            <a:r>
              <a:rPr lang="en-US"/>
              <a:t>Postgres</a:t>
            </a:r>
          </a:p>
        </p:txBody>
      </p:sp>
      <p:sp>
        <p:nvSpPr>
          <p:cNvPr id="10" name="TextBox 9">
            <a:extLst>
              <a:ext uri="{FF2B5EF4-FFF2-40B4-BE49-F238E27FC236}">
                <a16:creationId xmlns:a16="http://schemas.microsoft.com/office/drawing/2014/main" id="{D3D2E5D5-8FAC-0BFB-0853-F59A47993667}"/>
              </a:ext>
            </a:extLst>
          </p:cNvPr>
          <p:cNvSpPr txBox="1"/>
          <p:nvPr/>
        </p:nvSpPr>
        <p:spPr>
          <a:xfrm>
            <a:off x="2276147" y="2206661"/>
            <a:ext cx="7692936" cy="1200329"/>
          </a:xfrm>
          <a:prstGeom prst="rect">
            <a:avLst/>
          </a:prstGeom>
          <a:noFill/>
        </p:spPr>
        <p:txBody>
          <a:bodyPr wrap="square" lIns="91440" tIns="45720" rIns="91440" bIns="45720" anchor="t">
            <a:spAutoFit/>
          </a:bodyPr>
          <a:lstStyle/>
          <a:p>
            <a:r>
              <a:rPr lang="en-US"/>
              <a:t>PostgreSQL is a robust open-source database that extends SQL and is designed to safely store and scale complex data. </a:t>
            </a:r>
            <a:r>
              <a:rPr lang="en-US" dirty="0"/>
              <a:t>We</a:t>
            </a:r>
            <a:r>
              <a:rPr lang="en-US"/>
              <a:t> used it to store our structured salary data locally so that it can be easily retrieved and manipulated for the project.</a:t>
            </a:r>
          </a:p>
        </p:txBody>
      </p:sp>
      <p:pic>
        <p:nvPicPr>
          <p:cNvPr id="12" name="Picture 11">
            <a:extLst>
              <a:ext uri="{FF2B5EF4-FFF2-40B4-BE49-F238E27FC236}">
                <a16:creationId xmlns:a16="http://schemas.microsoft.com/office/drawing/2014/main" id="{A2953CA7-3235-ED33-C74B-4AB418657D54}"/>
              </a:ext>
            </a:extLst>
          </p:cNvPr>
          <p:cNvPicPr>
            <a:picLocks noChangeAspect="1"/>
          </p:cNvPicPr>
          <p:nvPr/>
        </p:nvPicPr>
        <p:blipFill>
          <a:blip r:embed="rId4"/>
          <a:stretch>
            <a:fillRect/>
          </a:stretch>
        </p:blipFill>
        <p:spPr>
          <a:xfrm>
            <a:off x="522616" y="4685685"/>
            <a:ext cx="1665114" cy="579170"/>
          </a:xfrm>
          <a:prstGeom prst="rect">
            <a:avLst/>
          </a:prstGeom>
        </p:spPr>
      </p:pic>
      <p:sp>
        <p:nvSpPr>
          <p:cNvPr id="14" name="TextBox 13">
            <a:extLst>
              <a:ext uri="{FF2B5EF4-FFF2-40B4-BE49-F238E27FC236}">
                <a16:creationId xmlns:a16="http://schemas.microsoft.com/office/drawing/2014/main" id="{9EBBE0CF-928D-D910-7C05-4A35B1D58917}"/>
              </a:ext>
            </a:extLst>
          </p:cNvPr>
          <p:cNvSpPr txBox="1"/>
          <p:nvPr/>
        </p:nvSpPr>
        <p:spPr>
          <a:xfrm>
            <a:off x="2224381" y="4611671"/>
            <a:ext cx="7777225" cy="1200329"/>
          </a:xfrm>
          <a:prstGeom prst="rect">
            <a:avLst/>
          </a:prstGeom>
          <a:noFill/>
        </p:spPr>
        <p:txBody>
          <a:bodyPr wrap="square" lIns="91440" tIns="45720" rIns="91440" bIns="45720" anchor="t">
            <a:spAutoFit/>
          </a:bodyPr>
          <a:lstStyle/>
          <a:p>
            <a:r>
              <a:rPr lang="en-US"/>
              <a:t>Seaborn is a Python library for creating clear and appealing statistical graphics. It provides API to create visually appealing plots for data </a:t>
            </a:r>
            <a:r>
              <a:rPr lang="en-US" dirty="0"/>
              <a:t>that shows </a:t>
            </a:r>
            <a:r>
              <a:rPr lang="en-US"/>
              <a:t>complex relationships. </a:t>
            </a:r>
            <a:r>
              <a:rPr lang="en-US" dirty="0"/>
              <a:t>We </a:t>
            </a:r>
            <a:r>
              <a:rPr lang="en-US"/>
              <a:t>used it to create heat </a:t>
            </a:r>
            <a:r>
              <a:rPr lang="en-US" dirty="0"/>
              <a:t>maps </a:t>
            </a:r>
            <a:r>
              <a:rPr lang="en-US"/>
              <a:t>and colorful scatter plots to show the </a:t>
            </a:r>
            <a:r>
              <a:rPr lang="en-US" dirty="0"/>
              <a:t>multifaceted nature of </a:t>
            </a:r>
            <a:r>
              <a:rPr lang="en-US"/>
              <a:t>pay gap.</a:t>
            </a:r>
          </a:p>
        </p:txBody>
      </p:sp>
      <p:pic>
        <p:nvPicPr>
          <p:cNvPr id="16" name="Picture 15">
            <a:extLst>
              <a:ext uri="{FF2B5EF4-FFF2-40B4-BE49-F238E27FC236}">
                <a16:creationId xmlns:a16="http://schemas.microsoft.com/office/drawing/2014/main" id="{E720ECC7-FA29-94E8-6BAA-3E4AC81A9625}"/>
              </a:ext>
            </a:extLst>
          </p:cNvPr>
          <p:cNvPicPr>
            <a:picLocks noChangeAspect="1"/>
          </p:cNvPicPr>
          <p:nvPr/>
        </p:nvPicPr>
        <p:blipFill>
          <a:blip r:embed="rId5"/>
          <a:stretch>
            <a:fillRect/>
          </a:stretch>
        </p:blipFill>
        <p:spPr>
          <a:xfrm>
            <a:off x="491272" y="5857170"/>
            <a:ext cx="1775164" cy="499903"/>
          </a:xfrm>
          <a:prstGeom prst="rect">
            <a:avLst/>
          </a:prstGeom>
        </p:spPr>
      </p:pic>
      <p:sp>
        <p:nvSpPr>
          <p:cNvPr id="18" name="TextBox 17">
            <a:extLst>
              <a:ext uri="{FF2B5EF4-FFF2-40B4-BE49-F238E27FC236}">
                <a16:creationId xmlns:a16="http://schemas.microsoft.com/office/drawing/2014/main" id="{C8E00F7E-5EC6-B14C-665F-A6CF5746CC58}"/>
              </a:ext>
            </a:extLst>
          </p:cNvPr>
          <p:cNvSpPr txBox="1"/>
          <p:nvPr/>
        </p:nvSpPr>
        <p:spPr>
          <a:xfrm>
            <a:off x="2224380" y="5849988"/>
            <a:ext cx="7777225" cy="923330"/>
          </a:xfrm>
          <a:prstGeom prst="rect">
            <a:avLst/>
          </a:prstGeom>
          <a:noFill/>
        </p:spPr>
        <p:txBody>
          <a:bodyPr wrap="square" lIns="91440" tIns="45720" rIns="91440" bIns="45720" anchor="t">
            <a:spAutoFit/>
          </a:bodyPr>
          <a:lstStyle/>
          <a:p>
            <a:r>
              <a:rPr lang="en-US"/>
              <a:t>Matplotlib is an extensive library designed for building a wide range of visualizations, including static images, animations, and interactive graphics.</a:t>
            </a:r>
            <a:r>
              <a:rPr lang="en-US" dirty="0"/>
              <a:t> We used it to create and customize the display of plots.</a:t>
            </a:r>
            <a:endParaRPr lang="en-US"/>
          </a:p>
        </p:txBody>
      </p:sp>
      <p:pic>
        <p:nvPicPr>
          <p:cNvPr id="20" name="Picture 19">
            <a:extLst>
              <a:ext uri="{FF2B5EF4-FFF2-40B4-BE49-F238E27FC236}">
                <a16:creationId xmlns:a16="http://schemas.microsoft.com/office/drawing/2014/main" id="{65F7286B-EDB8-7B6B-3303-6F22BE9B70EC}"/>
              </a:ext>
            </a:extLst>
          </p:cNvPr>
          <p:cNvPicPr>
            <a:picLocks noChangeAspect="1"/>
          </p:cNvPicPr>
          <p:nvPr/>
        </p:nvPicPr>
        <p:blipFill>
          <a:blip r:embed="rId6"/>
          <a:stretch>
            <a:fillRect/>
          </a:stretch>
        </p:blipFill>
        <p:spPr>
          <a:xfrm>
            <a:off x="486440" y="1343142"/>
            <a:ext cx="1632377" cy="408094"/>
          </a:xfrm>
          <a:prstGeom prst="rect">
            <a:avLst/>
          </a:prstGeom>
        </p:spPr>
      </p:pic>
      <p:sp>
        <p:nvSpPr>
          <p:cNvPr id="22" name="TextBox 21">
            <a:extLst>
              <a:ext uri="{FF2B5EF4-FFF2-40B4-BE49-F238E27FC236}">
                <a16:creationId xmlns:a16="http://schemas.microsoft.com/office/drawing/2014/main" id="{869B9CA9-8C92-58A5-A5F7-80AEEF4FC0E3}"/>
              </a:ext>
            </a:extLst>
          </p:cNvPr>
          <p:cNvSpPr txBox="1"/>
          <p:nvPr/>
        </p:nvSpPr>
        <p:spPr>
          <a:xfrm>
            <a:off x="2301919" y="1297376"/>
            <a:ext cx="7699687" cy="923330"/>
          </a:xfrm>
          <a:prstGeom prst="rect">
            <a:avLst/>
          </a:prstGeom>
          <a:noFill/>
        </p:spPr>
        <p:txBody>
          <a:bodyPr wrap="square" lIns="91440" tIns="45720" rIns="91440" bIns="45720" anchor="t">
            <a:spAutoFit/>
          </a:bodyPr>
          <a:lstStyle/>
          <a:p>
            <a:r>
              <a:rPr lang="en-US" dirty="0" err="1"/>
              <a:t>SQLAlchemy</a:t>
            </a:r>
            <a:r>
              <a:rPr lang="en-US" dirty="0"/>
              <a:t> is the Python SQL toolkit for connecting to relational databases and provides abstraction at database level. We used it for creating an engine to connect with the </a:t>
            </a:r>
            <a:r>
              <a:rPr lang="en-US" dirty="0" err="1"/>
              <a:t>postgres</a:t>
            </a:r>
            <a:r>
              <a:rPr lang="en-US" dirty="0"/>
              <a:t> database. </a:t>
            </a:r>
          </a:p>
        </p:txBody>
      </p:sp>
    </p:spTree>
    <p:extLst>
      <p:ext uri="{BB962C8B-B14F-4D97-AF65-F5344CB8AC3E}">
        <p14:creationId xmlns:p14="http://schemas.microsoft.com/office/powerpoint/2010/main" val="3200520745"/>
      </p:ext>
    </p:extLst>
  </p:cSld>
  <p:clrMapOvr>
    <a:masterClrMapping/>
  </p:clrMapOvr>
</p:sld>
</file>

<file path=ppt/theme/theme1.xml><?xml version="1.0" encoding="utf-8"?>
<a:theme xmlns:a="http://schemas.openxmlformats.org/drawingml/2006/main" name="Facet">
  <a:themeElements>
    <a:clrScheme name="Custom 1">
      <a:dk1>
        <a:sysClr val="windowText" lastClr="000000"/>
      </a:dk1>
      <a:lt1>
        <a:sysClr val="window" lastClr="FFFFFF"/>
      </a:lt1>
      <a:dk2>
        <a:srgbClr val="454551"/>
      </a:dk2>
      <a:lt2>
        <a:srgbClr val="D8D9DC"/>
      </a:lt2>
      <a:accent1>
        <a:srgbClr val="E32D91"/>
      </a:accent1>
      <a:accent2>
        <a:srgbClr val="94C9EA"/>
      </a:accent2>
      <a:accent3>
        <a:srgbClr val="4EA6DC"/>
      </a:accent3>
      <a:accent4>
        <a:srgbClr val="4775E7"/>
      </a:accent4>
      <a:accent5>
        <a:srgbClr val="8971E1"/>
      </a:accent5>
      <a:accent6>
        <a:srgbClr val="D54773"/>
      </a:accent6>
      <a:hlink>
        <a:srgbClr val="6B9F25"/>
      </a:hlink>
      <a:folHlink>
        <a:srgbClr val="8C8C8C"/>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Application>Microsoft Office PowerPoint</Application>
  <PresentationFormat>Widescreen</PresentationFormat>
  <Slides>21</Slides>
  <Notes>0</Notes>
  <HiddenSlides>0</HiddenSlide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Facet</vt:lpstr>
      <vt:lpstr>Gender Pay Gap Analysis</vt:lpstr>
      <vt:lpstr>Contents </vt:lpstr>
      <vt:lpstr>Project Introduction</vt:lpstr>
      <vt:lpstr>Project Objective</vt:lpstr>
      <vt:lpstr>Data Source</vt:lpstr>
      <vt:lpstr>Data Description</vt:lpstr>
      <vt:lpstr>Data Overview</vt:lpstr>
      <vt:lpstr>Data Manipulation</vt:lpstr>
      <vt:lpstr>Tech Stack</vt:lpstr>
      <vt:lpstr>Tech Stack</vt:lpstr>
      <vt:lpstr>Key Visualizations</vt:lpstr>
      <vt:lpstr>Key Visualizations</vt:lpstr>
      <vt:lpstr>Key Visualizations </vt:lpstr>
      <vt:lpstr>Persona</vt:lpstr>
      <vt:lpstr>Persona</vt:lpstr>
      <vt:lpstr>Persona</vt:lpstr>
      <vt:lpstr>Factors Contributing to the Gap</vt:lpstr>
      <vt:lpstr>Insights and Findings</vt:lpstr>
      <vt:lpstr>Addressing the Pay Gap: Policies &amp; Benefits</vt:lpstr>
      <vt:lpstr>Conclusion</vt:lpstr>
      <vt:lpstr>Q&amp;A / Discussion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leo zapata</dc:creator>
  <cp:revision>14</cp:revision>
  <dcterms:created xsi:type="dcterms:W3CDTF">2024-10-30T14:35:16Z</dcterms:created>
  <dcterms:modified xsi:type="dcterms:W3CDTF">2024-11-04T16:07:07Z</dcterms:modified>
</cp:coreProperties>
</file>